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Dosis"/>
      <p:regular r:id="rId55"/>
      <p:bold r:id="rId56"/>
    </p:embeddedFont>
    <p:embeddedFont>
      <p:font typeface="Oswald Medium"/>
      <p:regular r:id="rId57"/>
      <p:bold r:id="rId58"/>
    </p:embeddedFont>
    <p:embeddedFont>
      <p:font typeface="Roboto"/>
      <p:regular r:id="rId59"/>
      <p:bold r:id="rId60"/>
      <p:italic r:id="rId61"/>
      <p:boldItalic r:id="rId62"/>
    </p:embeddedFont>
    <p:embeddedFont>
      <p:font typeface="Roboto Medium"/>
      <p:regular r:id="rId63"/>
      <p:bold r:id="rId64"/>
      <p:italic r:id="rId65"/>
      <p:boldItalic r:id="rId66"/>
    </p:embeddedFont>
    <p:embeddedFont>
      <p:font typeface="Inconsolata"/>
      <p:regular r:id="rId67"/>
      <p:bold r:id="rId68"/>
    </p:embeddedFont>
    <p:embeddedFont>
      <p:font typeface="Montserrat"/>
      <p:regular r:id="rId69"/>
      <p:bold r:id="rId70"/>
      <p:italic r:id="rId71"/>
      <p:boldItalic r:id="rId72"/>
    </p:embeddedFont>
    <p:embeddedFont>
      <p:font typeface="Permanent Marker"/>
      <p:regular r:id="rId73"/>
    </p:embeddedFont>
    <p:embeddedFont>
      <p:font typeface="Pacifico"/>
      <p:regular r:id="rId74"/>
    </p:embeddedFont>
    <p:embeddedFont>
      <p:font typeface="Dosis Medium"/>
      <p:regular r:id="rId75"/>
      <p:bold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0947F3-F113-4040-91A2-7AD57BDE763E}">
  <a:tblStyle styleId="{330947F3-F113-4040-91A2-7AD57BDE76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79C06F0-318C-4733-A988-4BD8D885015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ermanentMarker-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DosisMedium-regular.fntdata"/><Relationship Id="rId30" Type="http://schemas.openxmlformats.org/officeDocument/2006/relationships/slide" Target="slides/slide25.xml"/><Relationship Id="rId74" Type="http://schemas.openxmlformats.org/officeDocument/2006/relationships/font" Target="fonts/Pacifico-regular.fntdata"/><Relationship Id="rId33" Type="http://schemas.openxmlformats.org/officeDocument/2006/relationships/slide" Target="slides/slide28.xml"/><Relationship Id="rId77" Type="http://schemas.openxmlformats.org/officeDocument/2006/relationships/font" Target="fonts/Oswald-regular.fntdata"/><Relationship Id="rId32" Type="http://schemas.openxmlformats.org/officeDocument/2006/relationships/slide" Target="slides/slide27.xml"/><Relationship Id="rId76" Type="http://schemas.openxmlformats.org/officeDocument/2006/relationships/font" Target="fonts/DosisMedium-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swald-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7.xml"/><Relationship Id="rId66" Type="http://schemas.openxmlformats.org/officeDocument/2006/relationships/font" Target="fonts/RobotoMedium-boldItalic.fntdata"/><Relationship Id="rId21" Type="http://schemas.openxmlformats.org/officeDocument/2006/relationships/slide" Target="slides/slide16.xml"/><Relationship Id="rId65" Type="http://schemas.openxmlformats.org/officeDocument/2006/relationships/font" Target="fonts/RobotoMedium-italic.fntdata"/><Relationship Id="rId24" Type="http://schemas.openxmlformats.org/officeDocument/2006/relationships/slide" Target="slides/slide19.xml"/><Relationship Id="rId68" Type="http://schemas.openxmlformats.org/officeDocument/2006/relationships/font" Target="fonts/Inconsolata-bold.fntdata"/><Relationship Id="rId23" Type="http://schemas.openxmlformats.org/officeDocument/2006/relationships/slide" Target="slides/slide18.xml"/><Relationship Id="rId67" Type="http://schemas.openxmlformats.org/officeDocument/2006/relationships/font" Target="fonts/Inconsolata-regular.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Dosis-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OswaldMedium-regular.fntdata"/><Relationship Id="rId12" Type="http://schemas.openxmlformats.org/officeDocument/2006/relationships/slide" Target="slides/slide7.xml"/><Relationship Id="rId56" Type="http://schemas.openxmlformats.org/officeDocument/2006/relationships/font" Target="fonts/Dosis-bold.fntdata"/><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font" Target="fonts/Oswald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Intro</a:t>
            </a:r>
            <a:endParaRPr/>
          </a:p>
          <a:p>
            <a:pPr indent="-298450" lvl="1" marL="914400" rtl="0" algn="l">
              <a:spcBef>
                <a:spcPts val="0"/>
              </a:spcBef>
              <a:spcAft>
                <a:spcPts val="0"/>
              </a:spcAft>
              <a:buSzPts val="1100"/>
              <a:buAutoNum type="alphaLcParenR"/>
            </a:pPr>
            <a:r>
              <a:rPr lang="en"/>
              <a:t>Example user and how </a:t>
            </a:r>
            <a:r>
              <a:rPr lang="en"/>
              <a:t>competitors</a:t>
            </a:r>
            <a:r>
              <a:rPr lang="en"/>
              <a:t> don’t meet their needs</a:t>
            </a:r>
            <a:endParaRPr/>
          </a:p>
          <a:p>
            <a:pPr indent="-298450" lvl="0" marL="457200" rtl="0" algn="l">
              <a:spcBef>
                <a:spcPts val="0"/>
              </a:spcBef>
              <a:spcAft>
                <a:spcPts val="0"/>
              </a:spcAft>
              <a:buSzPts val="1100"/>
              <a:buAutoNum type="arabicParenR"/>
            </a:pPr>
            <a:r>
              <a:rPr lang="en"/>
              <a:t>Functional Block </a:t>
            </a:r>
            <a:r>
              <a:rPr lang="en"/>
              <a:t>Diagrams</a:t>
            </a:r>
            <a:endParaRPr/>
          </a:p>
          <a:p>
            <a:pPr indent="-298450" lvl="1" marL="914400" rtl="0" algn="l">
              <a:spcBef>
                <a:spcPts val="0"/>
              </a:spcBef>
              <a:spcAft>
                <a:spcPts val="0"/>
              </a:spcAft>
              <a:buSzPts val="1100"/>
              <a:buAutoNum type="alphaLcParenR"/>
            </a:pPr>
            <a:r>
              <a:rPr lang="en"/>
              <a:t>System</a:t>
            </a:r>
            <a:endParaRPr/>
          </a:p>
          <a:p>
            <a:pPr indent="-298450" lvl="1" marL="914400" rtl="0" algn="l">
              <a:spcBef>
                <a:spcPts val="0"/>
              </a:spcBef>
              <a:spcAft>
                <a:spcPts val="0"/>
              </a:spcAft>
              <a:buSzPts val="1100"/>
              <a:buAutoNum type="alphaLcParenR"/>
            </a:pPr>
            <a:r>
              <a:rPr lang="en"/>
              <a:t>User Flow</a:t>
            </a:r>
            <a:endParaRPr/>
          </a:p>
          <a:p>
            <a:pPr indent="-298450" lvl="0" marL="457200" rtl="0" algn="l">
              <a:spcBef>
                <a:spcPts val="0"/>
              </a:spcBef>
              <a:spcAft>
                <a:spcPts val="0"/>
              </a:spcAft>
              <a:buSzPts val="1100"/>
              <a:buAutoNum type="arabicParenR"/>
            </a:pPr>
            <a:r>
              <a:rPr lang="en"/>
              <a:t>Subsystems</a:t>
            </a:r>
            <a:endParaRPr/>
          </a:p>
          <a:p>
            <a:pPr indent="-298450" lvl="1" marL="914400" rtl="0" algn="l">
              <a:spcBef>
                <a:spcPts val="0"/>
              </a:spcBef>
              <a:spcAft>
                <a:spcPts val="0"/>
              </a:spcAft>
              <a:buSzPts val="1100"/>
              <a:buAutoNum type="alphaLcParenR"/>
            </a:pPr>
            <a:r>
              <a:rPr lang="en"/>
              <a:t>Designing a User Interface</a:t>
            </a:r>
            <a:endParaRPr/>
          </a:p>
          <a:p>
            <a:pPr indent="-298450" lvl="2" marL="1371600" rtl="0" algn="l">
              <a:spcBef>
                <a:spcPts val="0"/>
              </a:spcBef>
              <a:spcAft>
                <a:spcPts val="0"/>
              </a:spcAft>
              <a:buSzPts val="1100"/>
              <a:buAutoNum type="romanLcParenR"/>
            </a:pPr>
            <a:r>
              <a:rPr lang="en"/>
              <a:t>Website</a:t>
            </a:r>
            <a:endParaRPr/>
          </a:p>
          <a:p>
            <a:pPr indent="-298450" lvl="2" marL="1371600" rtl="0" algn="l">
              <a:spcBef>
                <a:spcPts val="0"/>
              </a:spcBef>
              <a:spcAft>
                <a:spcPts val="0"/>
              </a:spcAft>
              <a:buSzPts val="1100"/>
              <a:buAutoNum type="romanLcParenR"/>
            </a:pPr>
            <a:r>
              <a:rPr lang="en"/>
              <a:t>Peripherals</a:t>
            </a:r>
            <a:r>
              <a:rPr lang="en"/>
              <a:t> </a:t>
            </a:r>
            <a:endParaRPr/>
          </a:p>
          <a:p>
            <a:pPr indent="-298450" lvl="1" marL="914400" rtl="0" algn="l">
              <a:spcBef>
                <a:spcPts val="0"/>
              </a:spcBef>
              <a:spcAft>
                <a:spcPts val="0"/>
              </a:spcAft>
              <a:buSzPts val="1100"/>
              <a:buAutoNum type="alphaLcParenR"/>
            </a:pPr>
            <a:r>
              <a:rPr lang="en"/>
              <a:t>Implementation with User Interface</a:t>
            </a:r>
            <a:endParaRPr/>
          </a:p>
          <a:p>
            <a:pPr indent="-298450" lvl="2" marL="1371600" rtl="0" algn="l">
              <a:spcBef>
                <a:spcPts val="0"/>
              </a:spcBef>
              <a:spcAft>
                <a:spcPts val="0"/>
              </a:spcAft>
              <a:buSzPts val="1100"/>
              <a:buAutoNum type="romanLcParenR"/>
            </a:pPr>
            <a:r>
              <a:rPr lang="en"/>
              <a:t>Integration (command library)</a:t>
            </a:r>
            <a:endParaRPr/>
          </a:p>
          <a:p>
            <a:pPr indent="-298450" lvl="2" marL="1371600" rtl="0" algn="l">
              <a:spcBef>
                <a:spcPts val="0"/>
              </a:spcBef>
              <a:spcAft>
                <a:spcPts val="0"/>
              </a:spcAft>
              <a:buSzPts val="1100"/>
              <a:buAutoNum type="romanLcParenR"/>
            </a:pPr>
            <a:r>
              <a:rPr lang="en"/>
              <a:t>Communication</a:t>
            </a:r>
            <a:endParaRPr/>
          </a:p>
          <a:p>
            <a:pPr indent="-298450" lvl="2" marL="1371600" rtl="0" algn="l">
              <a:spcBef>
                <a:spcPts val="0"/>
              </a:spcBef>
              <a:spcAft>
                <a:spcPts val="0"/>
              </a:spcAft>
              <a:buSzPts val="1100"/>
              <a:buAutoNum type="romanLcParenR"/>
            </a:pPr>
            <a:r>
              <a:rPr lang="en">
                <a:solidFill>
                  <a:schemeClr val="dk1"/>
                </a:solidFill>
              </a:rPr>
              <a:t>Microcontroller change </a:t>
            </a:r>
            <a:endParaRPr/>
          </a:p>
          <a:p>
            <a:pPr indent="-298450" lvl="1" marL="914400" rtl="0" algn="l">
              <a:spcBef>
                <a:spcPts val="0"/>
              </a:spcBef>
              <a:spcAft>
                <a:spcPts val="0"/>
              </a:spcAft>
              <a:buSzPts val="1100"/>
              <a:buAutoNum type="alphaLcParenR"/>
            </a:pPr>
            <a:r>
              <a:rPr lang="en"/>
              <a:t>Functionality while systems running</a:t>
            </a:r>
            <a:endParaRPr/>
          </a:p>
          <a:p>
            <a:pPr indent="-298450" lvl="2" marL="1371600" rtl="0" algn="l">
              <a:spcBef>
                <a:spcPts val="0"/>
              </a:spcBef>
              <a:spcAft>
                <a:spcPts val="0"/>
              </a:spcAft>
              <a:buSzPts val="1100"/>
              <a:buAutoNum type="romanLcParenR"/>
            </a:pPr>
            <a:r>
              <a:rPr lang="en"/>
              <a:t>Embedded</a:t>
            </a:r>
            <a:endParaRPr/>
          </a:p>
          <a:p>
            <a:pPr indent="-298450" lvl="2" marL="1371600" rtl="0" algn="l">
              <a:spcBef>
                <a:spcPts val="0"/>
              </a:spcBef>
              <a:spcAft>
                <a:spcPts val="0"/>
              </a:spcAft>
              <a:buSzPts val="1100"/>
              <a:buAutoNum type="romanLcParenR"/>
            </a:pPr>
            <a:r>
              <a:rPr lang="en"/>
              <a:t>PCB</a:t>
            </a:r>
            <a:endParaRPr/>
          </a:p>
          <a:p>
            <a:pPr indent="-298450" lvl="2" marL="1371600" rtl="0" algn="l">
              <a:spcBef>
                <a:spcPts val="0"/>
              </a:spcBef>
              <a:spcAft>
                <a:spcPts val="0"/>
              </a:spcAft>
              <a:buSzPts val="1100"/>
              <a:buAutoNum type="romanLcParenR"/>
            </a:pPr>
            <a:r>
              <a:rPr lang="en"/>
              <a:t>Power </a:t>
            </a:r>
            <a:endParaRPr/>
          </a:p>
          <a:p>
            <a:pPr indent="-298450" lvl="2" marL="1371600" rtl="0" algn="l">
              <a:spcBef>
                <a:spcPts val="0"/>
              </a:spcBef>
              <a:spcAft>
                <a:spcPts val="0"/>
              </a:spcAft>
              <a:buSzPts val="1100"/>
              <a:buAutoNum type="romanLcParenR"/>
            </a:pPr>
            <a:r>
              <a:rPr lang="en"/>
              <a:t>Enclosure</a:t>
            </a:r>
            <a:endParaRPr/>
          </a:p>
          <a:p>
            <a:pPr indent="-298450" lvl="0" marL="457200" rtl="0" algn="l">
              <a:spcBef>
                <a:spcPts val="0"/>
              </a:spcBef>
              <a:spcAft>
                <a:spcPts val="0"/>
              </a:spcAft>
              <a:buSzPts val="1100"/>
              <a:buAutoNum type="arabicParenR"/>
            </a:pPr>
            <a:r>
              <a:rPr lang="en"/>
              <a:t>Conclusion</a:t>
            </a:r>
            <a:endParaRPr/>
          </a:p>
          <a:p>
            <a:pPr indent="-298450" lvl="1" marL="914400" rtl="0" algn="l">
              <a:spcBef>
                <a:spcPts val="0"/>
              </a:spcBef>
              <a:spcAft>
                <a:spcPts val="0"/>
              </a:spcAft>
              <a:buSzPts val="1100"/>
              <a:buAutoNum type="alphaLcParenR"/>
            </a:pPr>
            <a:r>
              <a:rPr lang="en"/>
              <a:t>“That’s why Shannon chooses protocontrol”</a:t>
            </a:r>
            <a:endParaRPr/>
          </a:p>
          <a:p>
            <a:pPr indent="-298450" lvl="0" marL="457200" rtl="0" algn="l">
              <a:spcBef>
                <a:spcPts val="0"/>
              </a:spcBef>
              <a:spcAft>
                <a:spcPts val="0"/>
              </a:spcAft>
              <a:buSzPts val="1100"/>
              <a:buAutoNum type="arabicParenR"/>
            </a:pPr>
            <a:r>
              <a:rPr lang="en"/>
              <a:t>Demo Day Plans</a:t>
            </a:r>
            <a:endParaRPr/>
          </a:p>
          <a:p>
            <a:pPr indent="-298450" lvl="0" marL="457200" rtl="0" algn="l">
              <a:spcBef>
                <a:spcPts val="0"/>
              </a:spcBef>
              <a:spcAft>
                <a:spcPts val="0"/>
              </a:spcAft>
              <a:buSzPts val="1100"/>
              <a:buAutoNum type="arabicParenR"/>
            </a:pPr>
            <a:r>
              <a:rPr lang="en"/>
              <a:t>Demo</a:t>
            </a:r>
            <a:endParaRPr/>
          </a:p>
          <a:p>
            <a:pPr indent="-298450" lvl="0" marL="457200" rtl="0" algn="l">
              <a:spcBef>
                <a:spcPts val="0"/>
              </a:spcBef>
              <a:spcAft>
                <a:spcPts val="0"/>
              </a:spcAft>
              <a:buSzPts val="1100"/>
              <a:buAutoNum type="arabicParenR"/>
            </a:pPr>
            <a:r>
              <a:rPr lang="en"/>
              <a:t>Questions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2d0dbd8f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b2d0dbd8f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b2d0dbd8f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b2d0dbd8f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2d0dbd8f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b2d0dbd8f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b2d0dbd8f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b2d0dbd8f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b2d0dbd8f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b2d0dbd8f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b2d0dbd8f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b2d0dbd8f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2d0dbd8f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b2d0dbd8f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2d0dbd8f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2d0dbd8f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b2d0dbd8f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b2d0dbd8f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2d0dbd8f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b2d0dbd8f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2d0dbd8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b2d0dbd8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b2e4fd028b_1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b2e4fd028b_1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Mention Shannon &amp; Julia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user will be able to incorporate physical hardware components into their interface.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user will enter different parameters depending on the specific peripherals into the website (and what variable in their system they are connecting to our peripheral)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4 peripherals were selected for their versatility in demonstrating Protocontrol’s features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slider and rotary encoder could function as substitutes that will demonstrate hot-swapability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have analog and digital components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piece will have its own PCB (to house the pcf8574). The PCB design will essentially be the same in all cases just with pins configured to match the part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component has a unique address which allows the system to know which component it is communicating with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b2d0dbd8f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b2d0dbd8f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component will have a script associated with it. This script is part of the total auto-generated code provided by the website once the layout is designed. . It is Each component will be linked to an address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b2d0dbd8f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b2d0dbd8f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b2d0dbd8f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b2d0dbd8f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b2d0dbd8f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b2d0dbd8f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Should have IOT and UART as both allow for simplest interaction with user for protocontrol update and setup and running operation respectively </a:t>
            </a:r>
            <a:endParaRPr/>
          </a:p>
          <a:p>
            <a:pPr indent="0" lvl="0" marL="0" rtl="0" algn="l">
              <a:spcBef>
                <a:spcPts val="0"/>
              </a:spcBef>
              <a:spcAft>
                <a:spcPts val="0"/>
              </a:spcAft>
              <a:buNone/>
            </a:pPr>
            <a:r>
              <a:rPr lang="en"/>
              <a:t>ADD: Make a note of data handling and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b2d0dbd8f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b2d0dbd8f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b19a95fbe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b19a95fb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b19a95fbe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b19a95fbe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b19a95fbe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b19a95fbe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Lost no progress, only opened up doors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b2d0dbd8f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b2d0dbd8f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3a7ecafd7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3a7ecafd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43764"/>
                </a:solidFill>
                <a:latin typeface="Roboto"/>
                <a:ea typeface="Roboto"/>
                <a:cs typeface="Roboto"/>
                <a:sym typeface="Roboto"/>
              </a:rPr>
              <a:t>Protocontrol allows engineers and hobbyists to execute their vision for a user interface panel with a start-to-finish user interface development experience</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b="1" lang="en" sz="1300">
                <a:solidFill>
                  <a:srgbClr val="343764"/>
                </a:solidFill>
                <a:latin typeface="Roboto"/>
                <a:ea typeface="Roboto"/>
                <a:cs typeface="Roboto"/>
                <a:sym typeface="Roboto"/>
              </a:rPr>
              <a:t>Bring the audience to the same place as us before diving into details, set the tone, differentiate ourselves from other projects </a:t>
            </a:r>
            <a:endParaRPr b="1" sz="1300">
              <a:solidFill>
                <a:srgbClr val="343764"/>
              </a:solidFill>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b2d0dbd8f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b2d0dbd8f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b2d0dbd8f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b2d0dbd8f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26a4b084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b26a4b084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2d0dbd8f4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b2d0dbd8f4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9355e9232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9355e9232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this into a couple slides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2960b34a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b2960b34a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this into a couple slides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b2960b34a4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b2960b34a4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this into a couple slides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b2d0dbd8f4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b2d0dbd8f4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b26a4b084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b26a4b084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Guides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b2e4fd028b_1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b2e4fd028b_1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26a4b084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26a4b084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Julia. Julia represents our hobbyist market. Julia is in 10th grade. She has some experience with simple block coding but wants to branch out with some personal projects. Unlike Shannon, her critical constraint isn’t time. She needs something that can manage complexity without having a high barrier to entry.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b2e4fd028b_1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b2e4fd028b_1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b19a95fbe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b19a95fbe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b2d0dbd8f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b2d0dbd8f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b2d0dbd8f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b2d0dbd8f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b2d0dbd8f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b2d0dbd8f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 Points</a:t>
            </a:r>
            <a:endParaRPr/>
          </a:p>
          <a:p>
            <a:pPr indent="0" lvl="0" marL="0" rtl="0" algn="l">
              <a:spcBef>
                <a:spcPts val="0"/>
              </a:spcBef>
              <a:spcAft>
                <a:spcPts val="0"/>
              </a:spcAft>
              <a:buNone/>
            </a:pPr>
            <a:r>
              <a:rPr lang="en"/>
              <a:t>User: hobbyist</a:t>
            </a:r>
            <a:endParaRPr/>
          </a:p>
          <a:p>
            <a:pPr indent="0" lvl="0" marL="0" rtl="0" algn="l">
              <a:spcBef>
                <a:spcPts val="0"/>
              </a:spcBef>
              <a:spcAft>
                <a:spcPts val="0"/>
              </a:spcAft>
              <a:buNone/>
            </a:pPr>
            <a:r>
              <a:rPr lang="en"/>
              <a:t>Arduino</a:t>
            </a:r>
            <a:endParaRPr/>
          </a:p>
          <a:p>
            <a:pPr indent="0" lvl="0" marL="0" rtl="0" algn="l">
              <a:spcBef>
                <a:spcPts val="0"/>
              </a:spcBef>
              <a:spcAft>
                <a:spcPts val="0"/>
              </a:spcAft>
              <a:buNone/>
            </a:pPr>
            <a:r>
              <a:rPr lang="en"/>
              <a:t>Why is protocontrol the best choice for this project? What purpose does it serve (control volume, manage complexity (use existing sketches), activate/deactivate system, select lights color?, state LED)</a:t>
            </a:r>
            <a:endParaRPr/>
          </a:p>
          <a:p>
            <a:pPr indent="0" lvl="0" marL="0" rtl="0" algn="l">
              <a:spcBef>
                <a:spcPts val="0"/>
              </a:spcBef>
              <a:spcAft>
                <a:spcPts val="0"/>
              </a:spcAft>
              <a:buNone/>
            </a:pPr>
            <a:r>
              <a:rPr lang="en"/>
              <a:t>Hardware Peripherals included: slider volume, keypad (lock?)</a:t>
            </a:r>
            <a:endParaRPr/>
          </a:p>
          <a:p>
            <a:pPr indent="0" lvl="0" marL="0" rtl="0" algn="l">
              <a:spcBef>
                <a:spcPts val="0"/>
              </a:spcBef>
              <a:spcAft>
                <a:spcPts val="0"/>
              </a:spcAft>
              <a:buNone/>
            </a:pPr>
            <a:r>
              <a:rPr lang="en"/>
              <a:t>Alpha, Beta</a:t>
            </a:r>
            <a:endParaRPr/>
          </a:p>
          <a:p>
            <a:pPr indent="0" lvl="0" marL="0" rtl="0" algn="l">
              <a:spcBef>
                <a:spcPts val="0"/>
              </a:spcBef>
              <a:spcAft>
                <a:spcPts val="0"/>
              </a:spcAft>
              <a:buNone/>
            </a:pPr>
            <a:r>
              <a:rPr lang="en"/>
              <a:t>This user system is designed to demonstrate the features of protocontrol that a hobbyist would find useful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30326e1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b30326e1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b2d0dbd8f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b2d0dbd8f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b2e4fd028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b2e4fd028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b2d0dbd8f4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b2d0dbd8f4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9fada2aa4e_2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9fada2aa4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19a95fb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19a95fb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 -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63b5d7a67_1_16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63b5d7a67_1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2d0dbd8f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2d0dbd8f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fada2aa4e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9fada2aa4e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legend and </a:t>
            </a:r>
            <a:r>
              <a:rPr lang="en"/>
              <a:t>clip art</a:t>
            </a:r>
            <a:endParaRPr/>
          </a:p>
          <a:p>
            <a:pPr indent="0" lvl="0" marL="0" rtl="0" algn="l">
              <a:spcBef>
                <a:spcPts val="0"/>
              </a:spcBef>
              <a:spcAft>
                <a:spcPts val="0"/>
              </a:spcAft>
              <a:buNone/>
            </a:pPr>
            <a:r>
              <a:rPr lang="en"/>
              <a:t>Speaker Note: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b2e4fd028b_1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b2e4fd028b_1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Enclosure + Component PCB + Component + Pins + screen + PCB + microcontroller (Fritzing)</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22222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fmla="val 51542" name="adj"/>
            </a:avLst>
          </a:prstGeom>
          <a:solidFill>
            <a:srgbClr val="FFFFFF">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p:nvPr/>
        </p:nvSpPr>
        <p:spPr>
          <a:xfrm flipH="1">
            <a:off x="1187225" y="3724500"/>
            <a:ext cx="8369700" cy="6699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05" name="Shape 105"/>
        <p:cNvGrpSpPr/>
        <p:nvPr/>
      </p:nvGrpSpPr>
      <p:grpSpPr>
        <a:xfrm>
          <a:off x="0" y="0"/>
          <a:ext cx="0" cy="0"/>
          <a:chOff x="0" y="0"/>
          <a:chExt cx="0" cy="0"/>
        </a:xfrm>
      </p:grpSpPr>
      <p:sp>
        <p:nvSpPr>
          <p:cNvPr id="106" name="Google Shape;106;p1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7" name="Google Shape;107;p1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08" name="Google Shape;108;p11"/>
          <p:cNvGrpSpPr/>
          <p:nvPr/>
        </p:nvGrpSpPr>
        <p:grpSpPr>
          <a:xfrm>
            <a:off x="-903537" y="-17561"/>
            <a:ext cx="10524355" cy="5171411"/>
            <a:chOff x="-903537" y="-17561"/>
            <a:chExt cx="10524355" cy="5171411"/>
          </a:xfrm>
        </p:grpSpPr>
        <p:sp>
          <p:nvSpPr>
            <p:cNvPr id="109" name="Google Shape;109;p11"/>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11"/>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
    <p:spTree>
      <p:nvGrpSpPr>
        <p:cNvPr id="115" name="Shape 115"/>
        <p:cNvGrpSpPr/>
        <p:nvPr/>
      </p:nvGrpSpPr>
      <p:grpSpPr>
        <a:xfrm>
          <a:off x="0" y="0"/>
          <a:ext cx="0" cy="0"/>
          <a:chOff x="0" y="0"/>
          <a:chExt cx="0" cy="0"/>
        </a:xfrm>
      </p:grpSpPr>
      <p:sp>
        <p:nvSpPr>
          <p:cNvPr id="116" name="Google Shape;116;p1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FFFFF">
              <a:alpha val="17690"/>
            </a:srgbClr>
          </a:solidFill>
          <a:ln>
            <a:noFill/>
          </a:ln>
        </p:spPr>
      </p:sp>
      <p:sp>
        <p:nvSpPr>
          <p:cNvPr id="117" name="Google Shape;117;p12"/>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p:nvPr/>
        </p:nvSpPr>
        <p:spPr>
          <a:xfrm flipH="1">
            <a:off x="472134" y="-9525"/>
            <a:ext cx="518400" cy="749100"/>
          </a:xfrm>
          <a:prstGeom prst="parallelogram">
            <a:avLst>
              <a:gd fmla="val 7500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2"/>
          <p:cNvSpPr/>
          <p:nvPr/>
        </p:nvSpPr>
        <p:spPr>
          <a:xfrm flipH="1">
            <a:off x="742953" y="272850"/>
            <a:ext cx="7505700" cy="749100"/>
          </a:xfrm>
          <a:prstGeom prst="parallelogram">
            <a:avLst>
              <a:gd fmla="val 51542" name="adj"/>
            </a:avLst>
          </a:prstGeom>
          <a:solidFill>
            <a:srgbClr val="222222">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2"/>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3" name="Google Shape;123;p1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24" name="Google Shape;124;p12"/>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 name="Shape 125"/>
        <p:cNvGrpSpPr/>
        <p:nvPr/>
      </p:nvGrpSpPr>
      <p:grpSpPr>
        <a:xfrm>
          <a:off x="0" y="0"/>
          <a:ext cx="0" cy="0"/>
          <a:chOff x="0" y="0"/>
          <a:chExt cx="0" cy="0"/>
        </a:xfrm>
      </p:grpSpPr>
      <p:sp>
        <p:nvSpPr>
          <p:cNvPr id="126" name="Google Shape;126;p13"/>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27" name="Google Shape;127;p13"/>
          <p:cNvSpPr/>
          <p:nvPr/>
        </p:nvSpPr>
        <p:spPr>
          <a:xfrm flipH="1">
            <a:off x="742953" y="440630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flipH="1">
            <a:off x="7861618" y="440630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txBox="1"/>
          <p:nvPr>
            <p:ph idx="1" type="body"/>
          </p:nvPr>
        </p:nvSpPr>
        <p:spPr>
          <a:xfrm>
            <a:off x="1123950" y="4406300"/>
            <a:ext cx="6737400" cy="749100"/>
          </a:xfrm>
          <a:prstGeom prst="rect">
            <a:avLst/>
          </a:prstGeom>
        </p:spPr>
        <p:txBody>
          <a:bodyPr anchorCtr="0" anchor="ctr" bIns="91425" lIns="91425" spcFirstLastPara="1" rIns="91425" wrap="square" tIns="91425">
            <a:noAutofit/>
          </a:bodyPr>
          <a:lstStyle>
            <a:lvl1pPr indent="-228600" lvl="0" marL="457200" rtl="0">
              <a:spcBef>
                <a:spcPts val="360"/>
              </a:spcBef>
              <a:spcAft>
                <a:spcPts val="0"/>
              </a:spcAft>
              <a:buClr>
                <a:srgbClr val="FFFFFF"/>
              </a:buClr>
              <a:buSzPts val="1800"/>
              <a:buNone/>
              <a:defRPr sz="1800">
                <a:solidFill>
                  <a:srgbClr val="FFFFFF"/>
                </a:solidFill>
              </a:defRPr>
            </a:lvl1pPr>
          </a:lstStyle>
          <a:p/>
        </p:txBody>
      </p:sp>
      <p:sp>
        <p:nvSpPr>
          <p:cNvPr id="132" name="Google Shape;132;p1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33" name="Google Shape;133;p13"/>
          <p:cNvPicPr preferRelativeResize="0"/>
          <p:nvPr/>
        </p:nvPicPr>
        <p:blipFill rotWithShape="1">
          <a:blip r:embed="rId2">
            <a:alphaModFix/>
          </a:blip>
          <a:srcRect b="67910" l="19433" r="63208" t="19918"/>
          <a:stretch/>
        </p:blipFill>
        <p:spPr>
          <a:xfrm>
            <a:off x="7861625" y="4467825"/>
            <a:ext cx="1190450" cy="6260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14"/>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36" name="Google Shape;136;p14"/>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p:cSld name="BLANK_1">
    <p:bg>
      <p:bgPr>
        <a:solidFill>
          <a:schemeClr val="dk1"/>
        </a:solidFill>
      </p:bgPr>
    </p:bg>
    <p:spTree>
      <p:nvGrpSpPr>
        <p:cNvPr id="140" name="Shape 140"/>
        <p:cNvGrpSpPr/>
        <p:nvPr/>
      </p:nvGrpSpPr>
      <p:grpSpPr>
        <a:xfrm>
          <a:off x="0" y="0"/>
          <a:ext cx="0" cy="0"/>
          <a:chOff x="0" y="0"/>
          <a:chExt cx="0" cy="0"/>
        </a:xfrm>
      </p:grpSpPr>
      <p:sp>
        <p:nvSpPr>
          <p:cNvPr id="141" name="Google Shape;141;p15"/>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accent3"/>
          </a:solidFill>
          <a:ln>
            <a:noFill/>
          </a:ln>
        </p:spPr>
      </p:sp>
      <p:sp>
        <p:nvSpPr>
          <p:cNvPr id="142" name="Google Shape;142;p15"/>
          <p:cNvSpPr/>
          <p:nvPr/>
        </p:nvSpPr>
        <p:spPr>
          <a:xfrm flipH="1">
            <a:off x="-903537" y="-1756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flipH="1">
            <a:off x="472134" y="-9525"/>
            <a:ext cx="518400" cy="749100"/>
          </a:xfrm>
          <a:prstGeom prst="parallelogram">
            <a:avLst>
              <a:gd fmla="val 7500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1">
  <p:cSld name="BLANK_1_1">
    <p:bg>
      <p:bgPr>
        <a:solidFill>
          <a:srgbClr val="222222"/>
        </a:solidFill>
      </p:bgPr>
    </p:bg>
    <p:spTree>
      <p:nvGrpSpPr>
        <p:cNvPr id="146" name="Shape 146"/>
        <p:cNvGrpSpPr/>
        <p:nvPr/>
      </p:nvGrpSpPr>
      <p:grpSpPr>
        <a:xfrm>
          <a:off x="0" y="0"/>
          <a:ext cx="0" cy="0"/>
          <a:chOff x="0" y="0"/>
          <a:chExt cx="0" cy="0"/>
        </a:xfrm>
      </p:grpSpPr>
      <p:sp>
        <p:nvSpPr>
          <p:cNvPr id="147" name="Google Shape;147;p16"/>
          <p:cNvSpPr/>
          <p:nvPr/>
        </p:nvSpPr>
        <p:spPr>
          <a:xfrm flipH="1">
            <a:off x="-903537" y="-871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50" name="Google Shape;150;p16"/>
          <p:cNvPicPr preferRelativeResize="0"/>
          <p:nvPr/>
        </p:nvPicPr>
        <p:blipFill rotWithShape="1">
          <a:blip r:embed="rId2">
            <a:alphaModFix/>
          </a:blip>
          <a:srcRect b="67910" l="19433" r="63208" t="19918"/>
          <a:stretch/>
        </p:blipFill>
        <p:spPr>
          <a:xfrm>
            <a:off x="7745950" y="-8700"/>
            <a:ext cx="1190450" cy="6260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
    <p:spTree>
      <p:nvGrpSpPr>
        <p:cNvPr id="151" name="Shape 151"/>
        <p:cNvGrpSpPr/>
        <p:nvPr/>
      </p:nvGrpSpPr>
      <p:grpSpPr>
        <a:xfrm>
          <a:off x="0" y="0"/>
          <a:ext cx="0" cy="0"/>
          <a:chOff x="0" y="0"/>
          <a:chExt cx="0" cy="0"/>
        </a:xfrm>
      </p:grpSpPr>
      <p:sp>
        <p:nvSpPr>
          <p:cNvPr id="152" name="Google Shape;152;p17"/>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53" name="Google Shape;153;p1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Bar">
  <p:cSld name="CUSTOM_1_1">
    <p:spTree>
      <p:nvGrpSpPr>
        <p:cNvPr id="154" name="Shape 154"/>
        <p:cNvGrpSpPr/>
        <p:nvPr/>
      </p:nvGrpSpPr>
      <p:grpSpPr>
        <a:xfrm>
          <a:off x="0" y="0"/>
          <a:ext cx="0" cy="0"/>
          <a:chOff x="0" y="0"/>
          <a:chExt cx="0" cy="0"/>
        </a:xfrm>
      </p:grpSpPr>
      <p:sp>
        <p:nvSpPr>
          <p:cNvPr id="155" name="Google Shape;155;p18"/>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56" name="Google Shape;156;p1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57" name="Google Shape;157;p1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58" name="Shape 158"/>
        <p:cNvGrpSpPr/>
        <p:nvPr/>
      </p:nvGrpSpPr>
      <p:grpSpPr>
        <a:xfrm>
          <a:off x="0" y="0"/>
          <a:ext cx="0" cy="0"/>
          <a:chOff x="0" y="0"/>
          <a:chExt cx="0" cy="0"/>
        </a:xfrm>
      </p:grpSpPr>
      <p:sp>
        <p:nvSpPr>
          <p:cNvPr id="159" name="Google Shape;159;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0" name="Google Shape;160;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2" name="Shape 162"/>
        <p:cNvGrpSpPr/>
        <p:nvPr/>
      </p:nvGrpSpPr>
      <p:grpSpPr>
        <a:xfrm>
          <a:off x="0" y="0"/>
          <a:ext cx="0" cy="0"/>
          <a:chOff x="0" y="0"/>
          <a:chExt cx="0" cy="0"/>
        </a:xfrm>
      </p:grpSpPr>
      <p:sp>
        <p:nvSpPr>
          <p:cNvPr id="163" name="Google Shape;163;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4" name="Google Shape;16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5" name="Shape 15"/>
        <p:cNvGrpSpPr/>
        <p:nvPr/>
      </p:nvGrpSpPr>
      <p:grpSpPr>
        <a:xfrm>
          <a:off x="0" y="0"/>
          <a:ext cx="0" cy="0"/>
          <a:chOff x="0" y="0"/>
          <a:chExt cx="0" cy="0"/>
        </a:xfrm>
      </p:grpSpPr>
      <p:sp>
        <p:nvSpPr>
          <p:cNvPr id="16" name="Google Shape;16;p3"/>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7" name="Google Shape;17;p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8" name="Google Shape;18;p3"/>
          <p:cNvGrpSpPr/>
          <p:nvPr/>
        </p:nvGrpSpPr>
        <p:grpSpPr>
          <a:xfrm>
            <a:off x="1526678" y="2220366"/>
            <a:ext cx="6090715" cy="702675"/>
            <a:chOff x="3571" y="2240822"/>
            <a:chExt cx="8120953" cy="936900"/>
          </a:xfrm>
        </p:grpSpPr>
        <p:sp>
          <p:nvSpPr>
            <p:cNvPr id="19" name="Google Shape;19;p3"/>
            <p:cNvSpPr/>
            <p:nvPr/>
          </p:nvSpPr>
          <p:spPr>
            <a:xfrm>
              <a:off x="3571"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 name="Google Shape;20;p3"/>
            <p:cNvSpPr txBox="1"/>
            <p:nvPr/>
          </p:nvSpPr>
          <p:spPr>
            <a:xfrm>
              <a:off x="31015"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1" name="Google Shape;21;p3"/>
            <p:cNvSpPr/>
            <p:nvPr/>
          </p:nvSpPr>
          <p:spPr>
            <a:xfrm>
              <a:off x="1721445"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 name="Google Shape;22;p3"/>
            <p:cNvSpPr txBox="1"/>
            <p:nvPr/>
          </p:nvSpPr>
          <p:spPr>
            <a:xfrm>
              <a:off x="1721445"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23" name="Google Shape;23;p3"/>
            <p:cNvSpPr/>
            <p:nvPr/>
          </p:nvSpPr>
          <p:spPr>
            <a:xfrm>
              <a:off x="2189956"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 name="Google Shape;24;p3"/>
            <p:cNvSpPr txBox="1"/>
            <p:nvPr/>
          </p:nvSpPr>
          <p:spPr>
            <a:xfrm>
              <a:off x="2217400"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5" name="Google Shape;25;p3"/>
            <p:cNvSpPr/>
            <p:nvPr/>
          </p:nvSpPr>
          <p:spPr>
            <a:xfrm>
              <a:off x="3907829"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 name="Google Shape;26;p3"/>
            <p:cNvSpPr txBox="1"/>
            <p:nvPr/>
          </p:nvSpPr>
          <p:spPr>
            <a:xfrm>
              <a:off x="3907829"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27" name="Google Shape;27;p3"/>
            <p:cNvSpPr/>
            <p:nvPr/>
          </p:nvSpPr>
          <p:spPr>
            <a:xfrm>
              <a:off x="4376340"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 name="Google Shape;28;p3"/>
            <p:cNvSpPr txBox="1"/>
            <p:nvPr/>
          </p:nvSpPr>
          <p:spPr>
            <a:xfrm>
              <a:off x="4403784"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9" name="Google Shape;29;p3"/>
            <p:cNvSpPr/>
            <p:nvPr/>
          </p:nvSpPr>
          <p:spPr>
            <a:xfrm>
              <a:off x="6094214"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 name="Google Shape;30;p3"/>
            <p:cNvSpPr txBox="1"/>
            <p:nvPr/>
          </p:nvSpPr>
          <p:spPr>
            <a:xfrm>
              <a:off x="6094214"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31" name="Google Shape;31;p3"/>
            <p:cNvSpPr/>
            <p:nvPr/>
          </p:nvSpPr>
          <p:spPr>
            <a:xfrm>
              <a:off x="6562724"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 name="Google Shape;32;p3"/>
            <p:cNvSpPr txBox="1"/>
            <p:nvPr/>
          </p:nvSpPr>
          <p:spPr>
            <a:xfrm>
              <a:off x="6590168"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5" name="Shape 165"/>
        <p:cNvGrpSpPr/>
        <p:nvPr/>
      </p:nvGrpSpPr>
      <p:grpSpPr>
        <a:xfrm>
          <a:off x="0" y="0"/>
          <a:ext cx="0" cy="0"/>
          <a:chOff x="0" y="0"/>
          <a:chExt cx="0" cy="0"/>
        </a:xfrm>
      </p:grpSpPr>
      <p:sp>
        <p:nvSpPr>
          <p:cNvPr id="166" name="Google Shape;166;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7" name="Google Shape;167;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8" name="Google Shape;16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69" name="Shape 169"/>
        <p:cNvGrpSpPr/>
        <p:nvPr/>
      </p:nvGrpSpPr>
      <p:grpSpPr>
        <a:xfrm>
          <a:off x="0" y="0"/>
          <a:ext cx="0" cy="0"/>
          <a:chOff x="0" y="0"/>
          <a:chExt cx="0" cy="0"/>
        </a:xfrm>
      </p:grpSpPr>
      <p:sp>
        <p:nvSpPr>
          <p:cNvPr id="170" name="Google Shape;170;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71" name="Google Shape;171;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2" name="Google Shape;17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33" name="Shape 33"/>
        <p:cNvGrpSpPr/>
        <p:nvPr/>
      </p:nvGrpSpPr>
      <p:grpSpPr>
        <a:xfrm>
          <a:off x="0" y="0"/>
          <a:ext cx="0" cy="0"/>
          <a:chOff x="0" y="0"/>
          <a:chExt cx="0" cy="0"/>
        </a:xfrm>
      </p:grpSpPr>
      <p:sp>
        <p:nvSpPr>
          <p:cNvPr id="34" name="Google Shape;34;p4"/>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35" name="Google Shape;35;p4"/>
          <p:cNvSpPr/>
          <p:nvPr/>
        </p:nvSpPr>
        <p:spPr>
          <a:xfrm flipH="1">
            <a:off x="-388900" y="4394400"/>
            <a:ext cx="8172300" cy="7491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6" name="Google Shape;36;p4"/>
          <p:cNvSpPr/>
          <p:nvPr/>
        </p:nvSpPr>
        <p:spPr>
          <a:xfrm flipH="1">
            <a:off x="1028475" y="4166400"/>
            <a:ext cx="8369700" cy="2280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type="ctrTitle"/>
          </p:nvPr>
        </p:nvSpPr>
        <p:spPr>
          <a:xfrm>
            <a:off x="1028475" y="2345350"/>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 name="Google Shape;38;p4"/>
          <p:cNvSpPr txBox="1"/>
          <p:nvPr>
            <p:ph idx="1" type="subTitle"/>
          </p:nvPr>
        </p:nvSpPr>
        <p:spPr>
          <a:xfrm>
            <a:off x="1028475" y="3449650"/>
            <a:ext cx="5220000" cy="570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p:txBody>
      </p:sp>
      <p:sp>
        <p:nvSpPr>
          <p:cNvPr id="39" name="Google Shape;3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2.0">
  <p:cSld name="TITLE_1_2">
    <p:bg>
      <p:bgPr>
        <a:solidFill>
          <a:schemeClr val="accent1"/>
        </a:solidFill>
      </p:bgPr>
    </p:bg>
    <p:spTree>
      <p:nvGrpSpPr>
        <p:cNvPr id="40" name="Shape 40"/>
        <p:cNvGrpSpPr/>
        <p:nvPr/>
      </p:nvGrpSpPr>
      <p:grpSpPr>
        <a:xfrm>
          <a:off x="0" y="0"/>
          <a:ext cx="0" cy="0"/>
          <a:chOff x="0" y="0"/>
          <a:chExt cx="0" cy="0"/>
        </a:xfrm>
      </p:grpSpPr>
      <p:sp>
        <p:nvSpPr>
          <p:cNvPr id="41" name="Google Shape;41;p5"/>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42" name="Google Shape;42;p5"/>
          <p:cNvSpPr/>
          <p:nvPr/>
        </p:nvSpPr>
        <p:spPr>
          <a:xfrm flipH="1">
            <a:off x="929650" y="3642425"/>
            <a:ext cx="8629800" cy="752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4" name="Google Shape;4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5" name="Shape 45"/>
        <p:cNvGrpSpPr/>
        <p:nvPr/>
      </p:nvGrpSpPr>
      <p:grpSpPr>
        <a:xfrm>
          <a:off x="0" y="0"/>
          <a:ext cx="0" cy="0"/>
          <a:chOff x="0" y="0"/>
          <a:chExt cx="0" cy="0"/>
        </a:xfrm>
      </p:grpSpPr>
      <p:sp>
        <p:nvSpPr>
          <p:cNvPr id="46" name="Google Shape;46;p6"/>
          <p:cNvSpPr/>
          <p:nvPr/>
        </p:nvSpPr>
        <p:spPr>
          <a:xfrm>
            <a:off x="-44050" y="-38100"/>
            <a:ext cx="4139800" cy="5192625"/>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47" name="Google Shape;47;p6"/>
          <p:cNvSpPr/>
          <p:nvPr/>
        </p:nvSpPr>
        <p:spPr>
          <a:xfrm flipH="1">
            <a:off x="-647600" y="-14750"/>
            <a:ext cx="24819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idx="1" type="body"/>
          </p:nvPr>
        </p:nvSpPr>
        <p:spPr>
          <a:xfrm>
            <a:off x="990375" y="1021950"/>
            <a:ext cx="7343100" cy="3372600"/>
          </a:xfrm>
          <a:prstGeom prst="rect">
            <a:avLst/>
          </a:prstGeom>
        </p:spPr>
        <p:txBody>
          <a:bodyPr anchorCtr="0" anchor="ctr" bIns="91425" lIns="91425" spcFirstLastPara="1" rIns="91425" wrap="square" tIns="91425">
            <a:noAutofit/>
          </a:bodyPr>
          <a:lstStyle>
            <a:lvl1pPr indent="-457200" lvl="0" marL="457200" rtl="0">
              <a:spcBef>
                <a:spcPts val="600"/>
              </a:spcBef>
              <a:spcAft>
                <a:spcPts val="0"/>
              </a:spcAft>
              <a:buSzPts val="3600"/>
              <a:buChar char="▸"/>
              <a:defRPr i="1" sz="3600"/>
            </a:lvl1pPr>
            <a:lvl2pPr indent="-457200" lvl="1" marL="914400" rtl="0">
              <a:spcBef>
                <a:spcPts val="0"/>
              </a:spcBef>
              <a:spcAft>
                <a:spcPts val="0"/>
              </a:spcAft>
              <a:buSzPts val="3600"/>
              <a:buChar char="▹"/>
              <a:defRPr i="1" sz="3600"/>
            </a:lvl2pPr>
            <a:lvl3pPr indent="-457200" lvl="2" marL="1371600" rtl="0">
              <a:spcBef>
                <a:spcPts val="0"/>
              </a:spcBef>
              <a:spcAft>
                <a:spcPts val="0"/>
              </a:spcAft>
              <a:buSzPts val="3600"/>
              <a:buChar char="▹"/>
              <a:defRPr i="1" sz="3600"/>
            </a:lvl3pPr>
            <a:lvl4pPr indent="-457200" lvl="3" marL="1828800" rtl="0">
              <a:spcBef>
                <a:spcPts val="0"/>
              </a:spcBef>
              <a:spcAft>
                <a:spcPts val="0"/>
              </a:spcAft>
              <a:buSzPts val="3600"/>
              <a:buChar char="▹"/>
              <a:defRPr i="1" sz="3600"/>
            </a:lvl4pPr>
            <a:lvl5pPr indent="-457200" lvl="4" marL="2286000" rtl="0">
              <a:spcBef>
                <a:spcPts val="0"/>
              </a:spcBef>
              <a:spcAft>
                <a:spcPts val="0"/>
              </a:spcAft>
              <a:buSzPts val="3600"/>
              <a:buChar char="▹"/>
              <a:defRPr i="1" sz="3600"/>
            </a:lvl5pPr>
            <a:lvl6pPr indent="-457200" lvl="5" marL="2743200" rtl="0">
              <a:spcBef>
                <a:spcPts val="0"/>
              </a:spcBef>
              <a:spcAft>
                <a:spcPts val="0"/>
              </a:spcAft>
              <a:buSzPts val="3600"/>
              <a:buChar char="▹"/>
              <a:defRPr i="1" sz="3600"/>
            </a:lvl6pPr>
            <a:lvl7pPr indent="-457200" lvl="6" marL="3200400" rtl="0">
              <a:spcBef>
                <a:spcPts val="0"/>
              </a:spcBef>
              <a:spcAft>
                <a:spcPts val="0"/>
              </a:spcAft>
              <a:buSzPts val="3600"/>
              <a:buChar char="▹"/>
              <a:defRPr i="1" sz="3600"/>
            </a:lvl7pPr>
            <a:lvl8pPr indent="-457200" lvl="7" marL="3657600" rtl="0">
              <a:spcBef>
                <a:spcPts val="0"/>
              </a:spcBef>
              <a:spcAft>
                <a:spcPts val="0"/>
              </a:spcAft>
              <a:buSzPts val="3600"/>
              <a:buChar char="▹"/>
              <a:defRPr i="1" sz="3600"/>
            </a:lvl8pPr>
            <a:lvl9pPr indent="-457200" lvl="8" marL="4114800" rtl="0">
              <a:spcBef>
                <a:spcPts val="0"/>
              </a:spcBef>
              <a:spcAft>
                <a:spcPts val="0"/>
              </a:spcAft>
              <a:buSzPts val="3600"/>
              <a:buChar char="▹"/>
              <a:defRPr i="1" sz="3600"/>
            </a:lvl9pPr>
          </a:lstStyle>
          <a:p/>
        </p:txBody>
      </p:sp>
      <p:sp>
        <p:nvSpPr>
          <p:cNvPr id="49" name="Google Shape;49;p6"/>
          <p:cNvSpPr txBox="1"/>
          <p:nvPr/>
        </p:nvSpPr>
        <p:spPr>
          <a:xfrm>
            <a:off x="-121150" y="-271850"/>
            <a:ext cx="19557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50" name="Google Shape;50;p6"/>
          <p:cNvSpPr/>
          <p:nvPr/>
        </p:nvSpPr>
        <p:spPr>
          <a:xfrm flipH="1">
            <a:off x="1440947" y="-14750"/>
            <a:ext cx="7458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a:off x="6957299" y="4394650"/>
            <a:ext cx="26439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txBox="1"/>
          <p:nvPr/>
        </p:nvSpPr>
        <p:spPr>
          <a:xfrm>
            <a:off x="6957475" y="4137550"/>
            <a:ext cx="2186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53" name="Google Shape;53;p6"/>
          <p:cNvSpPr/>
          <p:nvPr/>
        </p:nvSpPr>
        <p:spPr>
          <a:xfrm flipH="1">
            <a:off x="6626547" y="4394650"/>
            <a:ext cx="7458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5" name="Shape 55"/>
        <p:cNvGrpSpPr/>
        <p:nvPr/>
      </p:nvGrpSpPr>
      <p:grpSpPr>
        <a:xfrm>
          <a:off x="0" y="0"/>
          <a:ext cx="0" cy="0"/>
          <a:chOff x="0" y="0"/>
          <a:chExt cx="0" cy="0"/>
        </a:xfrm>
      </p:grpSpPr>
      <p:grpSp>
        <p:nvGrpSpPr>
          <p:cNvPr id="56" name="Google Shape;56;p7"/>
          <p:cNvGrpSpPr/>
          <p:nvPr/>
        </p:nvGrpSpPr>
        <p:grpSpPr>
          <a:xfrm>
            <a:off x="-903537" y="-38100"/>
            <a:ext cx="10524355" cy="5214650"/>
            <a:chOff x="-903537" y="-38100"/>
            <a:chExt cx="10524355" cy="5214650"/>
          </a:xfrm>
        </p:grpSpPr>
        <p:sp>
          <p:nvSpPr>
            <p:cNvPr id="57" name="Google Shape;57;p7"/>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58" name="Google Shape;58;p7"/>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4" name="Google Shape;64;p7"/>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5" name="Google Shape;65;p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66" name="Google Shape;66;p7"/>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7" name="Shape 67"/>
        <p:cNvGrpSpPr/>
        <p:nvPr/>
      </p:nvGrpSpPr>
      <p:grpSpPr>
        <a:xfrm>
          <a:off x="0" y="0"/>
          <a:ext cx="0" cy="0"/>
          <a:chOff x="0" y="0"/>
          <a:chExt cx="0" cy="0"/>
        </a:xfrm>
      </p:grpSpPr>
      <p:grpSp>
        <p:nvGrpSpPr>
          <p:cNvPr id="68" name="Google Shape;68;p8"/>
          <p:cNvGrpSpPr/>
          <p:nvPr/>
        </p:nvGrpSpPr>
        <p:grpSpPr>
          <a:xfrm>
            <a:off x="-903537" y="-38100"/>
            <a:ext cx="10524355" cy="5214650"/>
            <a:chOff x="-903537" y="-38100"/>
            <a:chExt cx="10524355" cy="5214650"/>
          </a:xfrm>
        </p:grpSpPr>
        <p:sp>
          <p:nvSpPr>
            <p:cNvPr id="69" name="Google Shape;69;p8"/>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70" name="Google Shape;70;p8"/>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8"/>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b="0" sz="2400"/>
            </a:lvl2pPr>
            <a:lvl3pPr lvl="2" rtl="0">
              <a:spcBef>
                <a:spcPts val="0"/>
              </a:spcBef>
              <a:spcAft>
                <a:spcPts val="0"/>
              </a:spcAft>
              <a:buSzPts val="2400"/>
              <a:buNone/>
              <a:defRPr b="0" sz="2400"/>
            </a:lvl3pPr>
            <a:lvl4pPr lvl="3" rtl="0">
              <a:spcBef>
                <a:spcPts val="0"/>
              </a:spcBef>
              <a:spcAft>
                <a:spcPts val="0"/>
              </a:spcAft>
              <a:buSzPts val="2400"/>
              <a:buNone/>
              <a:defRPr b="0" sz="2400"/>
            </a:lvl4pPr>
            <a:lvl5pPr lvl="4" rtl="0">
              <a:spcBef>
                <a:spcPts val="0"/>
              </a:spcBef>
              <a:spcAft>
                <a:spcPts val="0"/>
              </a:spcAft>
              <a:buSzPts val="2400"/>
              <a:buNone/>
              <a:defRPr b="0" sz="2400"/>
            </a:lvl5pPr>
            <a:lvl6pPr lvl="5" rtl="0">
              <a:spcBef>
                <a:spcPts val="0"/>
              </a:spcBef>
              <a:spcAft>
                <a:spcPts val="0"/>
              </a:spcAft>
              <a:buSzPts val="2400"/>
              <a:buNone/>
              <a:defRPr b="0" sz="2400"/>
            </a:lvl6pPr>
            <a:lvl7pPr lvl="6" rtl="0">
              <a:spcBef>
                <a:spcPts val="0"/>
              </a:spcBef>
              <a:spcAft>
                <a:spcPts val="0"/>
              </a:spcAft>
              <a:buSzPts val="2400"/>
              <a:buNone/>
              <a:defRPr b="0" sz="2400"/>
            </a:lvl7pPr>
            <a:lvl8pPr lvl="7" rtl="0">
              <a:spcBef>
                <a:spcPts val="0"/>
              </a:spcBef>
              <a:spcAft>
                <a:spcPts val="0"/>
              </a:spcAft>
              <a:buSzPts val="2400"/>
              <a:buNone/>
              <a:defRPr b="0" sz="2400"/>
            </a:lvl8pPr>
            <a:lvl9pPr lvl="8" rtl="0">
              <a:spcBef>
                <a:spcPts val="0"/>
              </a:spcBef>
              <a:spcAft>
                <a:spcPts val="0"/>
              </a:spcAft>
              <a:buSzPts val="2400"/>
              <a:buNone/>
              <a:defRPr b="0" sz="2400"/>
            </a:lvl9pPr>
          </a:lstStyle>
          <a:p/>
        </p:txBody>
      </p:sp>
      <p:sp>
        <p:nvSpPr>
          <p:cNvPr id="76" name="Google Shape;76;p8"/>
          <p:cNvSpPr txBox="1"/>
          <p:nvPr>
            <p:ph idx="1" type="body"/>
          </p:nvPr>
        </p:nvSpPr>
        <p:spPr>
          <a:xfrm>
            <a:off x="1101375"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77" name="Google Shape;77;p8"/>
          <p:cNvSpPr txBox="1"/>
          <p:nvPr>
            <p:ph idx="2" type="body"/>
          </p:nvPr>
        </p:nvSpPr>
        <p:spPr>
          <a:xfrm>
            <a:off x="5004949"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78" name="Google Shape;78;p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79" name="Google Shape;79;p8"/>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0" name="Shape 80"/>
        <p:cNvGrpSpPr/>
        <p:nvPr/>
      </p:nvGrpSpPr>
      <p:grpSpPr>
        <a:xfrm>
          <a:off x="0" y="0"/>
          <a:ext cx="0" cy="0"/>
          <a:chOff x="0" y="0"/>
          <a:chExt cx="0" cy="0"/>
        </a:xfrm>
      </p:grpSpPr>
      <p:grpSp>
        <p:nvGrpSpPr>
          <p:cNvPr id="81" name="Google Shape;81;p9"/>
          <p:cNvGrpSpPr/>
          <p:nvPr/>
        </p:nvGrpSpPr>
        <p:grpSpPr>
          <a:xfrm>
            <a:off x="-903537" y="-38100"/>
            <a:ext cx="10524355" cy="5214650"/>
            <a:chOff x="-903537" y="-38100"/>
            <a:chExt cx="10524355" cy="5214650"/>
          </a:xfrm>
        </p:grpSpPr>
        <p:sp>
          <p:nvSpPr>
            <p:cNvPr id="82" name="Google Shape;82;p9"/>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83" name="Google Shape;83;p9"/>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9" name="Google Shape;89;p9"/>
          <p:cNvSpPr txBox="1"/>
          <p:nvPr>
            <p:ph idx="1" type="body"/>
          </p:nvPr>
        </p:nvSpPr>
        <p:spPr>
          <a:xfrm>
            <a:off x="1104900"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0" name="Google Shape;90;p9"/>
          <p:cNvSpPr txBox="1"/>
          <p:nvPr>
            <p:ph idx="2" type="body"/>
          </p:nvPr>
        </p:nvSpPr>
        <p:spPr>
          <a:xfrm>
            <a:off x="3652189"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1" name="Google Shape;91;p9"/>
          <p:cNvSpPr txBox="1"/>
          <p:nvPr>
            <p:ph idx="3" type="body"/>
          </p:nvPr>
        </p:nvSpPr>
        <p:spPr>
          <a:xfrm>
            <a:off x="6199478"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2" name="Google Shape;92;p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93" name="Google Shape;93;p9"/>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grpSp>
        <p:nvGrpSpPr>
          <p:cNvPr id="95" name="Google Shape;95;p10"/>
          <p:cNvGrpSpPr/>
          <p:nvPr/>
        </p:nvGrpSpPr>
        <p:grpSpPr>
          <a:xfrm>
            <a:off x="-903537" y="-38100"/>
            <a:ext cx="10524355" cy="5214650"/>
            <a:chOff x="-903537" y="-38100"/>
            <a:chExt cx="10524355" cy="5214650"/>
          </a:xfrm>
        </p:grpSpPr>
        <p:sp>
          <p:nvSpPr>
            <p:cNvPr id="96" name="Google Shape;96;p10"/>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97" name="Google Shape;97;p10"/>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3" name="Google Shape;103;p1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04" name="Google Shape;104;p10"/>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04900" y="276075"/>
            <a:ext cx="6724500" cy="749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p:txBody>
      </p:sp>
      <p:sp>
        <p:nvSpPr>
          <p:cNvPr id="7" name="Google Shape;7;p1"/>
          <p:cNvSpPr txBox="1"/>
          <p:nvPr>
            <p:ph idx="1" type="body"/>
          </p:nvPr>
        </p:nvSpPr>
        <p:spPr>
          <a:xfrm>
            <a:off x="1104900" y="1200150"/>
            <a:ext cx="75819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indent="-381000" lvl="1" marL="914400" rtl="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indent="-381000" lvl="2" marL="1371600" rtl="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indent="-342900" lvl="3" marL="1828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indent="-342900" lvl="4" marL="22860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indent="-342900" lvl="5" marL="27432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indent="-342900" lvl="6" marL="32004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indent="-342900" lvl="7" marL="36576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indent="-342900" lvl="8" marL="4114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0" y="0"/>
            <a:ext cx="594900" cy="731700"/>
          </a:xfrm>
          <a:prstGeom prst="rect">
            <a:avLst/>
          </a:prstGeom>
          <a:noFill/>
          <a:ln>
            <a:noFill/>
          </a:ln>
        </p:spPr>
        <p:txBody>
          <a:bodyPr anchorCtr="0" anchor="ctr" bIns="91425" lIns="91425" spcFirstLastPara="1" rIns="91425" wrap="square" tIns="91425">
            <a:noAutofit/>
          </a:bodyPr>
          <a:lstStyle>
            <a:lvl1pPr lvl="0" rtl="0" algn="ctr">
              <a:buNone/>
              <a:defRPr b="1" sz="1300">
                <a:solidFill>
                  <a:schemeClr val="lt1"/>
                </a:solidFill>
                <a:latin typeface="Roboto"/>
                <a:ea typeface="Roboto"/>
                <a:cs typeface="Roboto"/>
                <a:sym typeface="Roboto"/>
              </a:defRPr>
            </a:lvl1pPr>
            <a:lvl2pPr lvl="1" rtl="0" algn="ctr">
              <a:buNone/>
              <a:defRPr b="1" sz="1300">
                <a:solidFill>
                  <a:schemeClr val="lt1"/>
                </a:solidFill>
                <a:latin typeface="Roboto"/>
                <a:ea typeface="Roboto"/>
                <a:cs typeface="Roboto"/>
                <a:sym typeface="Roboto"/>
              </a:defRPr>
            </a:lvl2pPr>
            <a:lvl3pPr lvl="2" rtl="0" algn="ctr">
              <a:buNone/>
              <a:defRPr b="1" sz="1300">
                <a:solidFill>
                  <a:schemeClr val="lt1"/>
                </a:solidFill>
                <a:latin typeface="Roboto"/>
                <a:ea typeface="Roboto"/>
                <a:cs typeface="Roboto"/>
                <a:sym typeface="Roboto"/>
              </a:defRPr>
            </a:lvl3pPr>
            <a:lvl4pPr lvl="3" rtl="0" algn="ctr">
              <a:buNone/>
              <a:defRPr b="1" sz="1300">
                <a:solidFill>
                  <a:schemeClr val="lt1"/>
                </a:solidFill>
                <a:latin typeface="Roboto"/>
                <a:ea typeface="Roboto"/>
                <a:cs typeface="Roboto"/>
                <a:sym typeface="Roboto"/>
              </a:defRPr>
            </a:lvl4pPr>
            <a:lvl5pPr lvl="4" rtl="0" algn="ctr">
              <a:buNone/>
              <a:defRPr b="1" sz="1300">
                <a:solidFill>
                  <a:schemeClr val="lt1"/>
                </a:solidFill>
                <a:latin typeface="Roboto"/>
                <a:ea typeface="Roboto"/>
                <a:cs typeface="Roboto"/>
                <a:sym typeface="Roboto"/>
              </a:defRPr>
            </a:lvl5pPr>
            <a:lvl6pPr lvl="5" rtl="0" algn="ctr">
              <a:buNone/>
              <a:defRPr b="1" sz="1300">
                <a:solidFill>
                  <a:schemeClr val="lt1"/>
                </a:solidFill>
                <a:latin typeface="Roboto"/>
                <a:ea typeface="Roboto"/>
                <a:cs typeface="Roboto"/>
                <a:sym typeface="Roboto"/>
              </a:defRPr>
            </a:lvl6pPr>
            <a:lvl7pPr lvl="6" rtl="0" algn="ctr">
              <a:buNone/>
              <a:defRPr b="1" sz="1300">
                <a:solidFill>
                  <a:schemeClr val="lt1"/>
                </a:solidFill>
                <a:latin typeface="Roboto"/>
                <a:ea typeface="Roboto"/>
                <a:cs typeface="Roboto"/>
                <a:sym typeface="Roboto"/>
              </a:defRPr>
            </a:lvl7pPr>
            <a:lvl8pPr lvl="7" rtl="0" algn="ctr">
              <a:buNone/>
              <a:defRPr b="1" sz="1300">
                <a:solidFill>
                  <a:schemeClr val="lt1"/>
                </a:solidFill>
                <a:latin typeface="Roboto"/>
                <a:ea typeface="Roboto"/>
                <a:cs typeface="Roboto"/>
                <a:sym typeface="Roboto"/>
              </a:defRPr>
            </a:lvl8pPr>
            <a:lvl9pPr lvl="8" rtl="0" algn="ctr">
              <a:buNone/>
              <a:defRPr b="1" sz="1300">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gif"/><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gif"/><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gif"/><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gif"/><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gif"/><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gif"/><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35.png"/><Relationship Id="rId5" Type="http://schemas.openxmlformats.org/officeDocument/2006/relationships/image" Target="../media/image28.png"/><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hyperlink" Target="http://drive.google.com/file/d/1sG2O7llPEeXDX7Uvlp-czaZq3RGn1f9y/view" TargetMode="External"/><Relationship Id="rId4" Type="http://schemas.openxmlformats.org/officeDocument/2006/relationships/image" Target="../media/image4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0.jpg"/></Relationships>
</file>

<file path=ppt/slides/_rels/slide7.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1.png"/><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51.png"/><Relationship Id="rId9" Type="http://schemas.openxmlformats.org/officeDocument/2006/relationships/image" Target="../media/image12.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ctrTitle"/>
          </p:nvPr>
        </p:nvSpPr>
        <p:spPr>
          <a:xfrm>
            <a:off x="1172400" y="201492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ProtoControl</a:t>
            </a:r>
            <a:endParaRPr b="1"/>
          </a:p>
        </p:txBody>
      </p:sp>
      <p:sp>
        <p:nvSpPr>
          <p:cNvPr id="178" name="Google Shape;178;p23"/>
          <p:cNvSpPr txBox="1"/>
          <p:nvPr>
            <p:ph idx="4294967295" type="subTitle"/>
          </p:nvPr>
        </p:nvSpPr>
        <p:spPr>
          <a:xfrm>
            <a:off x="1480300" y="3800200"/>
            <a:ext cx="7715100" cy="792600"/>
          </a:xfrm>
          <a:prstGeom prst="rect">
            <a:avLst/>
          </a:prstGeom>
        </p:spPr>
        <p:txBody>
          <a:bodyPr anchorCtr="0" anchor="t" bIns="91425" lIns="91425" spcFirstLastPara="1" rIns="91425" wrap="square" tIns="91425">
            <a:noAutofit/>
          </a:bodyPr>
          <a:lstStyle/>
          <a:p>
            <a:pPr indent="0" lvl="0" marL="0" rtl="0" algn="l">
              <a:lnSpc>
                <a:spcPct val="80000"/>
              </a:lnSpc>
              <a:spcBef>
                <a:spcPts val="600"/>
              </a:spcBef>
              <a:spcAft>
                <a:spcPts val="0"/>
              </a:spcAft>
              <a:buSzPts val="935"/>
              <a:buNone/>
            </a:pPr>
            <a:r>
              <a:rPr lang="en" sz="1800"/>
              <a:t>Kelly Mae Allen, Abisha Fenn, Nida Kosedagi, Parker Sexton, William Wood</a:t>
            </a:r>
            <a:endParaRPr sz="1800"/>
          </a:p>
        </p:txBody>
      </p:sp>
      <p:pic>
        <p:nvPicPr>
          <p:cNvPr id="179" name="Google Shape;179;p23"/>
          <p:cNvPicPr preferRelativeResize="0"/>
          <p:nvPr/>
        </p:nvPicPr>
        <p:blipFill>
          <a:blip r:embed="rId3">
            <a:alphaModFix/>
          </a:blip>
          <a:stretch>
            <a:fillRect/>
          </a:stretch>
        </p:blipFill>
        <p:spPr>
          <a:xfrm>
            <a:off x="6080725" y="0"/>
            <a:ext cx="3114675" cy="103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Subsystems</a:t>
            </a:r>
            <a:endParaRPr/>
          </a:p>
        </p:txBody>
      </p:sp>
      <p:sp>
        <p:nvSpPr>
          <p:cNvPr id="325" name="Google Shape;32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Website &amp; Software</a:t>
            </a:r>
            <a:endParaRPr/>
          </a:p>
        </p:txBody>
      </p:sp>
      <p:sp>
        <p:nvSpPr>
          <p:cNvPr id="331" name="Google Shape;331;p33"/>
          <p:cNvSpPr txBox="1"/>
          <p:nvPr/>
        </p:nvSpPr>
        <p:spPr>
          <a:xfrm>
            <a:off x="5421900" y="3876175"/>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Will Wood</a:t>
            </a:r>
            <a:endParaRPr b="1" sz="13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Software Status Update</a:t>
            </a:r>
            <a:endParaRPr/>
          </a:p>
        </p:txBody>
      </p:sp>
      <p:sp>
        <p:nvSpPr>
          <p:cNvPr id="337" name="Google Shape;337;p34"/>
          <p:cNvSpPr txBox="1"/>
          <p:nvPr/>
        </p:nvSpPr>
        <p:spPr>
          <a:xfrm>
            <a:off x="254450" y="1552175"/>
            <a:ext cx="3562800" cy="3011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338" name="Google Shape;338;p34"/>
          <p:cNvSpPr txBox="1"/>
          <p:nvPr/>
        </p:nvSpPr>
        <p:spPr>
          <a:xfrm>
            <a:off x="4975700" y="1621450"/>
            <a:ext cx="3562800" cy="3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339" name="Google Shape;339;p34"/>
          <p:cNvSpPr txBox="1"/>
          <p:nvPr/>
        </p:nvSpPr>
        <p:spPr>
          <a:xfrm>
            <a:off x="1101375" y="1048875"/>
            <a:ext cx="36819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sis"/>
                <a:ea typeface="Dosis"/>
                <a:cs typeface="Dosis"/>
                <a:sym typeface="Dosis"/>
              </a:rPr>
              <a:t>Where we left off?</a:t>
            </a:r>
            <a:br>
              <a:rPr lang="en" sz="2400">
                <a:solidFill>
                  <a:schemeClr val="dk1"/>
                </a:solidFill>
                <a:latin typeface="Dosis"/>
                <a:ea typeface="Dosis"/>
                <a:cs typeface="Dosis"/>
                <a:sym typeface="Dosis"/>
              </a:rPr>
            </a:br>
            <a:endParaRPr sz="2400">
              <a:solidFill>
                <a:schemeClr val="dk1"/>
              </a:solidFill>
              <a:latin typeface="Dosis"/>
              <a:ea typeface="Dosis"/>
              <a:cs typeface="Dosis"/>
              <a:sym typeface="Dosis"/>
            </a:endParaRPr>
          </a:p>
        </p:txBody>
      </p:sp>
      <p:sp>
        <p:nvSpPr>
          <p:cNvPr id="340" name="Google Shape;340;p34"/>
          <p:cNvSpPr txBox="1"/>
          <p:nvPr/>
        </p:nvSpPr>
        <p:spPr>
          <a:xfrm>
            <a:off x="5004950" y="1048875"/>
            <a:ext cx="36819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sis"/>
                <a:ea typeface="Dosis"/>
                <a:cs typeface="Dosis"/>
                <a:sym typeface="Dosis"/>
              </a:rPr>
              <a:t>What’s next?</a:t>
            </a:r>
            <a:endParaRPr sz="2400">
              <a:solidFill>
                <a:schemeClr val="dk1"/>
              </a:solidFill>
              <a:latin typeface="Dosis"/>
              <a:ea typeface="Dosis"/>
              <a:cs typeface="Dosis"/>
              <a:sym typeface="Dosis"/>
            </a:endParaRPr>
          </a:p>
        </p:txBody>
      </p:sp>
      <p:sp>
        <p:nvSpPr>
          <p:cNvPr id="341" name="Google Shape;341;p34"/>
          <p:cNvSpPr txBox="1"/>
          <p:nvPr>
            <p:ph idx="1" type="body"/>
          </p:nvPr>
        </p:nvSpPr>
        <p:spPr>
          <a:xfrm>
            <a:off x="1101375" y="1552150"/>
            <a:ext cx="3681900" cy="32973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Font typeface="Dosis"/>
              <a:buChar char="▸"/>
            </a:pPr>
            <a:r>
              <a:rPr lang="en" sz="2100">
                <a:latin typeface="Dosis"/>
                <a:ea typeface="Dosis"/>
                <a:cs typeface="Dosis"/>
                <a:sym typeface="Dosis"/>
              </a:rPr>
              <a:t>Needed more training data for image recognition</a:t>
            </a:r>
            <a:endParaRPr sz="2100">
              <a:latin typeface="Dosis"/>
              <a:ea typeface="Dosis"/>
              <a:cs typeface="Dosis"/>
              <a:sym typeface="Dosis"/>
            </a:endParaRPr>
          </a:p>
          <a:p>
            <a:pPr indent="-361950" lvl="0" marL="457200" rtl="0" algn="l">
              <a:spcBef>
                <a:spcPts val="0"/>
              </a:spcBef>
              <a:spcAft>
                <a:spcPts val="0"/>
              </a:spcAft>
              <a:buSzPts val="2100"/>
              <a:buFont typeface="Dosis"/>
              <a:buChar char="▸"/>
            </a:pPr>
            <a:r>
              <a:rPr lang="en" sz="2100">
                <a:latin typeface="Dosis"/>
                <a:ea typeface="Dosis"/>
                <a:cs typeface="Dosis"/>
                <a:sym typeface="Dosis"/>
              </a:rPr>
              <a:t>Research web hosting options for website</a:t>
            </a:r>
            <a:endParaRPr sz="2100">
              <a:latin typeface="Dosis"/>
              <a:ea typeface="Dosis"/>
              <a:cs typeface="Dosis"/>
              <a:sym typeface="Dosis"/>
            </a:endParaRPr>
          </a:p>
          <a:p>
            <a:pPr indent="-361950" lvl="0" marL="457200" rtl="0" algn="l">
              <a:spcBef>
                <a:spcPts val="0"/>
              </a:spcBef>
              <a:spcAft>
                <a:spcPts val="0"/>
              </a:spcAft>
              <a:buSzPts val="2100"/>
              <a:buFont typeface="Dosis"/>
              <a:buChar char="▸"/>
            </a:pPr>
            <a:r>
              <a:rPr lang="en" sz="2100">
                <a:latin typeface="Dosis"/>
                <a:ea typeface="Dosis"/>
                <a:cs typeface="Dosis"/>
                <a:sym typeface="Dosis"/>
              </a:rPr>
              <a:t>Brainstorm ways to communicate between website and Protocontrol MCU</a:t>
            </a:r>
            <a:endParaRPr sz="2100">
              <a:latin typeface="Dosis"/>
              <a:ea typeface="Dosis"/>
              <a:cs typeface="Dosis"/>
              <a:sym typeface="Dosis"/>
            </a:endParaRPr>
          </a:p>
        </p:txBody>
      </p:sp>
      <p:sp>
        <p:nvSpPr>
          <p:cNvPr id="342" name="Google Shape;342;p34"/>
          <p:cNvSpPr txBox="1"/>
          <p:nvPr>
            <p:ph idx="2" type="body"/>
          </p:nvPr>
        </p:nvSpPr>
        <p:spPr>
          <a:xfrm>
            <a:off x="5004950" y="1552175"/>
            <a:ext cx="3681900" cy="3297300"/>
          </a:xfrm>
          <a:prstGeom prst="rect">
            <a:avLst/>
          </a:prstGeom>
        </p:spPr>
        <p:txBody>
          <a:bodyPr anchorCtr="0" anchor="t" bIns="91425" lIns="91425" spcFirstLastPara="1" rIns="91425" wrap="square" tIns="91425">
            <a:noAutofit/>
          </a:bodyPr>
          <a:lstStyle/>
          <a:p>
            <a:pPr indent="-374650" lvl="0" marL="457200" rtl="0" algn="l">
              <a:spcBef>
                <a:spcPts val="600"/>
              </a:spcBef>
              <a:spcAft>
                <a:spcPts val="0"/>
              </a:spcAft>
              <a:buSzPts val="2300"/>
              <a:buFont typeface="Dosis"/>
              <a:buChar char="▸"/>
            </a:pPr>
            <a:r>
              <a:rPr lang="en" sz="2300">
                <a:latin typeface="Dosis"/>
                <a:ea typeface="Dosis"/>
                <a:cs typeface="Dosis"/>
                <a:sym typeface="Dosis"/>
              </a:rPr>
              <a:t>Improve YOLO algorithm</a:t>
            </a:r>
            <a:endParaRPr sz="2300">
              <a:latin typeface="Dosis"/>
              <a:ea typeface="Dosis"/>
              <a:cs typeface="Dosis"/>
              <a:sym typeface="Dosis"/>
            </a:endParaRPr>
          </a:p>
          <a:p>
            <a:pPr indent="-374650" lvl="0" marL="457200" rtl="0" algn="l">
              <a:spcBef>
                <a:spcPts val="0"/>
              </a:spcBef>
              <a:spcAft>
                <a:spcPts val="0"/>
              </a:spcAft>
              <a:buSzPts val="2300"/>
              <a:buFont typeface="Dosis"/>
              <a:buChar char="▸"/>
            </a:pPr>
            <a:r>
              <a:rPr lang="en" sz="2300">
                <a:latin typeface="Dosis"/>
                <a:ea typeface="Dosis"/>
                <a:cs typeface="Dosis"/>
                <a:sym typeface="Dosis"/>
              </a:rPr>
              <a:t>Continue development of website</a:t>
            </a:r>
            <a:endParaRPr sz="2300">
              <a:latin typeface="Dosis"/>
              <a:ea typeface="Dosis"/>
              <a:cs typeface="Dosis"/>
              <a:sym typeface="Dosis"/>
            </a:endParaRPr>
          </a:p>
          <a:p>
            <a:pPr indent="-374650" lvl="0" marL="457200" rtl="0" algn="l">
              <a:spcBef>
                <a:spcPts val="0"/>
              </a:spcBef>
              <a:spcAft>
                <a:spcPts val="0"/>
              </a:spcAft>
              <a:buSzPts val="2300"/>
              <a:buFont typeface="Dosis"/>
              <a:buChar char="▸"/>
            </a:pPr>
            <a:r>
              <a:rPr lang="en" sz="2300">
                <a:latin typeface="Dosis"/>
                <a:ea typeface="Dosis"/>
                <a:cs typeface="Dosis"/>
                <a:sym typeface="Dosis"/>
              </a:rPr>
              <a:t>Enable IOT on our device</a:t>
            </a:r>
            <a:endParaRPr sz="2300">
              <a:latin typeface="Dosis"/>
              <a:ea typeface="Dosis"/>
              <a:cs typeface="Dosis"/>
              <a:sym typeface="Dosis"/>
            </a:endParaRPr>
          </a:p>
        </p:txBody>
      </p:sp>
      <p:sp>
        <p:nvSpPr>
          <p:cNvPr id="343" name="Google Shape;343;p3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44" name="Google Shape;344;p34"/>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Will Wood</a:t>
            </a:r>
            <a:endParaRPr b="1" sz="13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5"/>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Software Status Update</a:t>
            </a:r>
            <a:endParaRPr/>
          </a:p>
        </p:txBody>
      </p:sp>
      <p:sp>
        <p:nvSpPr>
          <p:cNvPr id="350" name="Google Shape;350;p35"/>
          <p:cNvSpPr txBox="1"/>
          <p:nvPr/>
        </p:nvSpPr>
        <p:spPr>
          <a:xfrm>
            <a:off x="254450" y="1552175"/>
            <a:ext cx="3562800" cy="3011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351" name="Google Shape;351;p35"/>
          <p:cNvSpPr txBox="1"/>
          <p:nvPr/>
        </p:nvSpPr>
        <p:spPr>
          <a:xfrm>
            <a:off x="4975700" y="1621450"/>
            <a:ext cx="3562800" cy="3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352" name="Google Shape;352;p35"/>
          <p:cNvSpPr txBox="1"/>
          <p:nvPr/>
        </p:nvSpPr>
        <p:spPr>
          <a:xfrm>
            <a:off x="1101375" y="1048875"/>
            <a:ext cx="36819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sis"/>
                <a:ea typeface="Dosis"/>
                <a:cs typeface="Dosis"/>
                <a:sym typeface="Dosis"/>
              </a:rPr>
              <a:t>Where we left off?</a:t>
            </a:r>
            <a:br>
              <a:rPr lang="en" sz="2400">
                <a:solidFill>
                  <a:schemeClr val="dk1"/>
                </a:solidFill>
                <a:latin typeface="Dosis"/>
                <a:ea typeface="Dosis"/>
                <a:cs typeface="Dosis"/>
                <a:sym typeface="Dosis"/>
              </a:rPr>
            </a:br>
            <a:endParaRPr sz="2400">
              <a:solidFill>
                <a:schemeClr val="dk1"/>
              </a:solidFill>
              <a:latin typeface="Dosis"/>
              <a:ea typeface="Dosis"/>
              <a:cs typeface="Dosis"/>
              <a:sym typeface="Dosis"/>
            </a:endParaRPr>
          </a:p>
        </p:txBody>
      </p:sp>
      <p:sp>
        <p:nvSpPr>
          <p:cNvPr id="353" name="Google Shape;353;p35"/>
          <p:cNvSpPr txBox="1"/>
          <p:nvPr/>
        </p:nvSpPr>
        <p:spPr>
          <a:xfrm>
            <a:off x="5004950" y="1048875"/>
            <a:ext cx="36819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sis"/>
                <a:ea typeface="Dosis"/>
                <a:cs typeface="Dosis"/>
                <a:sym typeface="Dosis"/>
              </a:rPr>
              <a:t>What’s next?</a:t>
            </a:r>
            <a:endParaRPr sz="2400">
              <a:solidFill>
                <a:schemeClr val="dk1"/>
              </a:solidFill>
              <a:latin typeface="Dosis"/>
              <a:ea typeface="Dosis"/>
              <a:cs typeface="Dosis"/>
              <a:sym typeface="Dosis"/>
            </a:endParaRPr>
          </a:p>
        </p:txBody>
      </p:sp>
      <p:sp>
        <p:nvSpPr>
          <p:cNvPr id="354" name="Google Shape;354;p35"/>
          <p:cNvSpPr txBox="1"/>
          <p:nvPr>
            <p:ph idx="1" type="body"/>
          </p:nvPr>
        </p:nvSpPr>
        <p:spPr>
          <a:xfrm>
            <a:off x="1101375" y="1552150"/>
            <a:ext cx="3681900" cy="32973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Font typeface="Dosis"/>
              <a:buChar char="▸"/>
            </a:pPr>
            <a:r>
              <a:rPr lang="en" sz="2100" strike="sngStrike">
                <a:latin typeface="Dosis"/>
                <a:ea typeface="Dosis"/>
                <a:cs typeface="Dosis"/>
                <a:sym typeface="Dosis"/>
              </a:rPr>
              <a:t>Needed more training data for image recognition</a:t>
            </a:r>
            <a:endParaRPr sz="2100" strike="sngStrike">
              <a:latin typeface="Dosis"/>
              <a:ea typeface="Dosis"/>
              <a:cs typeface="Dosis"/>
              <a:sym typeface="Dosis"/>
            </a:endParaRPr>
          </a:p>
          <a:p>
            <a:pPr indent="-361950" lvl="0" marL="457200" rtl="0" algn="l">
              <a:spcBef>
                <a:spcPts val="0"/>
              </a:spcBef>
              <a:spcAft>
                <a:spcPts val="0"/>
              </a:spcAft>
              <a:buSzPts val="2100"/>
              <a:buFont typeface="Dosis"/>
              <a:buChar char="▸"/>
            </a:pPr>
            <a:r>
              <a:rPr lang="en" sz="2100" strike="sngStrike">
                <a:latin typeface="Dosis"/>
                <a:ea typeface="Dosis"/>
                <a:cs typeface="Dosis"/>
                <a:sym typeface="Dosis"/>
              </a:rPr>
              <a:t>Research web hosting options for website</a:t>
            </a:r>
            <a:endParaRPr sz="2100" strike="sngStrike">
              <a:latin typeface="Dosis"/>
              <a:ea typeface="Dosis"/>
              <a:cs typeface="Dosis"/>
              <a:sym typeface="Dosis"/>
            </a:endParaRPr>
          </a:p>
          <a:p>
            <a:pPr indent="-361950" lvl="0" marL="457200" rtl="0" algn="l">
              <a:spcBef>
                <a:spcPts val="0"/>
              </a:spcBef>
              <a:spcAft>
                <a:spcPts val="0"/>
              </a:spcAft>
              <a:buSzPts val="2100"/>
              <a:buFont typeface="Dosis"/>
              <a:buChar char="▸"/>
            </a:pPr>
            <a:r>
              <a:rPr b="1" lang="en" sz="2100">
                <a:latin typeface="Dosis"/>
                <a:ea typeface="Dosis"/>
                <a:cs typeface="Dosis"/>
                <a:sym typeface="Dosis"/>
              </a:rPr>
              <a:t>Brainstorm ways to communicate between website and Protocontrol MCU</a:t>
            </a:r>
            <a:endParaRPr b="1" sz="2100">
              <a:latin typeface="Dosis"/>
              <a:ea typeface="Dosis"/>
              <a:cs typeface="Dosis"/>
              <a:sym typeface="Dosis"/>
            </a:endParaRPr>
          </a:p>
        </p:txBody>
      </p:sp>
      <p:sp>
        <p:nvSpPr>
          <p:cNvPr id="355" name="Google Shape;355;p35"/>
          <p:cNvSpPr txBox="1"/>
          <p:nvPr>
            <p:ph idx="2" type="body"/>
          </p:nvPr>
        </p:nvSpPr>
        <p:spPr>
          <a:xfrm>
            <a:off x="5004950" y="1552175"/>
            <a:ext cx="3681900" cy="32973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Font typeface="Dosis"/>
              <a:buChar char="▸"/>
            </a:pPr>
            <a:r>
              <a:rPr lang="en" sz="2100" strike="sngStrike">
                <a:latin typeface="Dosis"/>
                <a:ea typeface="Dosis"/>
                <a:cs typeface="Dosis"/>
                <a:sym typeface="Dosis"/>
              </a:rPr>
              <a:t>Improve YOLO algorithm</a:t>
            </a:r>
            <a:endParaRPr sz="2100" strike="sngStrike">
              <a:latin typeface="Dosis"/>
              <a:ea typeface="Dosis"/>
              <a:cs typeface="Dosis"/>
              <a:sym typeface="Dosis"/>
            </a:endParaRPr>
          </a:p>
          <a:p>
            <a:pPr indent="-361950" lvl="0" marL="457200" rtl="0" algn="l">
              <a:spcBef>
                <a:spcPts val="0"/>
              </a:spcBef>
              <a:spcAft>
                <a:spcPts val="0"/>
              </a:spcAft>
              <a:buSzPts val="2100"/>
              <a:buFont typeface="Dosis"/>
              <a:buChar char="▸"/>
            </a:pPr>
            <a:r>
              <a:rPr lang="en" sz="2100" strike="sngStrike">
                <a:latin typeface="Dosis"/>
                <a:ea typeface="Dosis"/>
                <a:cs typeface="Dosis"/>
                <a:sym typeface="Dosis"/>
              </a:rPr>
              <a:t>Continue development of website</a:t>
            </a:r>
            <a:endParaRPr sz="2100" strike="sngStrike">
              <a:latin typeface="Dosis"/>
              <a:ea typeface="Dosis"/>
              <a:cs typeface="Dosis"/>
              <a:sym typeface="Dosis"/>
            </a:endParaRPr>
          </a:p>
          <a:p>
            <a:pPr indent="-361950" lvl="0" marL="457200" rtl="0" algn="l">
              <a:spcBef>
                <a:spcPts val="0"/>
              </a:spcBef>
              <a:spcAft>
                <a:spcPts val="0"/>
              </a:spcAft>
              <a:buSzPts val="2100"/>
              <a:buFont typeface="Dosis"/>
              <a:buChar char="▸"/>
            </a:pPr>
            <a:r>
              <a:rPr b="1" lang="en" sz="2100">
                <a:latin typeface="Dosis"/>
                <a:ea typeface="Dosis"/>
                <a:cs typeface="Dosis"/>
                <a:sym typeface="Dosis"/>
              </a:rPr>
              <a:t>Enable IOT on our device</a:t>
            </a:r>
            <a:endParaRPr b="1" sz="2100">
              <a:latin typeface="Dosis"/>
              <a:ea typeface="Dosis"/>
              <a:cs typeface="Dosis"/>
              <a:sym typeface="Dosis"/>
            </a:endParaRPr>
          </a:p>
        </p:txBody>
      </p:sp>
      <p:pic>
        <p:nvPicPr>
          <p:cNvPr id="356" name="Google Shape;356;p35"/>
          <p:cNvPicPr preferRelativeResize="0"/>
          <p:nvPr/>
        </p:nvPicPr>
        <p:blipFill rotWithShape="1">
          <a:blip r:embed="rId3">
            <a:alphaModFix/>
          </a:blip>
          <a:srcRect b="6744" l="0" r="3053" t="12584"/>
          <a:stretch/>
        </p:blipFill>
        <p:spPr>
          <a:xfrm>
            <a:off x="4831875" y="3650000"/>
            <a:ext cx="1491325" cy="820925"/>
          </a:xfrm>
          <a:prstGeom prst="rect">
            <a:avLst/>
          </a:prstGeom>
          <a:noFill/>
          <a:ln cap="flat" cmpd="sng" w="9525">
            <a:solidFill>
              <a:srgbClr val="343764"/>
            </a:solidFill>
            <a:prstDash val="solid"/>
            <a:round/>
            <a:headEnd len="sm" w="sm" type="none"/>
            <a:tailEnd len="sm" w="sm" type="none"/>
          </a:ln>
        </p:spPr>
      </p:pic>
      <p:pic>
        <p:nvPicPr>
          <p:cNvPr id="357" name="Google Shape;357;p35"/>
          <p:cNvPicPr preferRelativeResize="0"/>
          <p:nvPr/>
        </p:nvPicPr>
        <p:blipFill>
          <a:blip r:embed="rId4">
            <a:alphaModFix/>
          </a:blip>
          <a:stretch>
            <a:fillRect/>
          </a:stretch>
        </p:blipFill>
        <p:spPr>
          <a:xfrm>
            <a:off x="7727400" y="3576588"/>
            <a:ext cx="1249075" cy="967750"/>
          </a:xfrm>
          <a:prstGeom prst="rect">
            <a:avLst/>
          </a:prstGeom>
          <a:noFill/>
          <a:ln>
            <a:noFill/>
          </a:ln>
        </p:spPr>
      </p:pic>
      <p:sp>
        <p:nvSpPr>
          <p:cNvPr id="358" name="Google Shape;358;p35"/>
          <p:cNvSpPr/>
          <p:nvPr/>
        </p:nvSpPr>
        <p:spPr>
          <a:xfrm>
            <a:off x="6531425" y="3644775"/>
            <a:ext cx="1078800" cy="631800"/>
          </a:xfrm>
          <a:prstGeom prst="leftRightArrow">
            <a:avLst>
              <a:gd fmla="val 50000" name="adj1"/>
              <a:gd fmla="val 50000" name="adj2"/>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osis"/>
                <a:ea typeface="Dosis"/>
                <a:cs typeface="Dosis"/>
                <a:sym typeface="Dosis"/>
              </a:rPr>
              <a:t>How?</a:t>
            </a:r>
            <a:endParaRPr sz="1300">
              <a:solidFill>
                <a:schemeClr val="lt1"/>
              </a:solidFill>
              <a:latin typeface="Dosis"/>
              <a:ea typeface="Dosis"/>
              <a:cs typeface="Dosis"/>
              <a:sym typeface="Dosis"/>
            </a:endParaRPr>
          </a:p>
        </p:txBody>
      </p:sp>
      <p:sp>
        <p:nvSpPr>
          <p:cNvPr id="359" name="Google Shape;359;p3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0" name="Google Shape;360;p35"/>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Will Wood</a:t>
            </a:r>
            <a:endParaRPr b="1" sz="13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Website Integration with Protocontrol</a:t>
            </a:r>
            <a:endParaRPr/>
          </a:p>
        </p:txBody>
      </p:sp>
      <p:sp>
        <p:nvSpPr>
          <p:cNvPr id="366" name="Google Shape;366;p36"/>
          <p:cNvSpPr txBox="1"/>
          <p:nvPr>
            <p:ph idx="1" type="body"/>
          </p:nvPr>
        </p:nvSpPr>
        <p:spPr>
          <a:xfrm>
            <a:off x="1104900" y="927850"/>
            <a:ext cx="7581900" cy="89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t>The search continues for a fast, easy, and reliable way to communicate between our </a:t>
            </a:r>
            <a:r>
              <a:rPr i="1" lang="en" sz="1900"/>
              <a:t>website </a:t>
            </a:r>
            <a:r>
              <a:rPr lang="en" sz="1900"/>
              <a:t>and our </a:t>
            </a:r>
            <a:r>
              <a:rPr i="1" lang="en" sz="1900"/>
              <a:t>ESP-32</a:t>
            </a:r>
            <a:endParaRPr i="1" sz="1900"/>
          </a:p>
        </p:txBody>
      </p:sp>
      <p:sp>
        <p:nvSpPr>
          <p:cNvPr id="367" name="Google Shape;367;p36"/>
          <p:cNvSpPr txBox="1"/>
          <p:nvPr/>
        </p:nvSpPr>
        <p:spPr>
          <a:xfrm>
            <a:off x="97200" y="1827250"/>
            <a:ext cx="3110100" cy="26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Some things to keep in mind: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Needs to be </a:t>
            </a:r>
            <a:r>
              <a:rPr b="1" lang="en">
                <a:solidFill>
                  <a:schemeClr val="dk1"/>
                </a:solidFill>
                <a:latin typeface="Roboto"/>
                <a:ea typeface="Roboto"/>
                <a:cs typeface="Roboto"/>
                <a:sym typeface="Roboto"/>
              </a:rPr>
              <a:t>accessible</a:t>
            </a:r>
            <a:r>
              <a:rPr lang="en">
                <a:solidFill>
                  <a:schemeClr val="dk1"/>
                </a:solidFill>
                <a:latin typeface="Roboto"/>
                <a:ea typeface="Roboto"/>
                <a:cs typeface="Roboto"/>
                <a:sym typeface="Roboto"/>
              </a:rPr>
              <a:t>, the fewer amount of steps involved, the better it is for the end user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Needs to be </a:t>
            </a:r>
            <a:r>
              <a:rPr b="1" lang="en">
                <a:solidFill>
                  <a:schemeClr val="dk1"/>
                </a:solidFill>
                <a:latin typeface="Roboto"/>
                <a:ea typeface="Roboto"/>
                <a:cs typeface="Roboto"/>
                <a:sym typeface="Roboto"/>
              </a:rPr>
              <a:t>secure</a:t>
            </a:r>
            <a:r>
              <a:rPr lang="en">
                <a:solidFill>
                  <a:schemeClr val="dk1"/>
                </a:solidFill>
                <a:latin typeface="Roboto"/>
                <a:ea typeface="Roboto"/>
                <a:cs typeface="Roboto"/>
                <a:sym typeface="Roboto"/>
              </a:rPr>
              <a:t>, if data can be easily changed it becomes unreliable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Needs to be </a:t>
            </a:r>
            <a:r>
              <a:rPr b="1" lang="en">
                <a:solidFill>
                  <a:schemeClr val="dk1"/>
                </a:solidFill>
                <a:latin typeface="Roboto"/>
                <a:ea typeface="Roboto"/>
                <a:cs typeface="Roboto"/>
                <a:sym typeface="Roboto"/>
              </a:rPr>
              <a:t>simple</a:t>
            </a:r>
            <a:r>
              <a:rPr lang="en">
                <a:solidFill>
                  <a:schemeClr val="dk1"/>
                </a:solidFill>
                <a:latin typeface="Roboto"/>
                <a:ea typeface="Roboto"/>
                <a:cs typeface="Roboto"/>
                <a:sym typeface="Roboto"/>
              </a:rPr>
              <a:t>, if something goes wrong a consumer should be able to debug</a:t>
            </a:r>
            <a:endParaRPr>
              <a:solidFill>
                <a:schemeClr val="dk1"/>
              </a:solidFill>
              <a:latin typeface="Roboto"/>
              <a:ea typeface="Roboto"/>
              <a:cs typeface="Roboto"/>
              <a:sym typeface="Roboto"/>
            </a:endParaRPr>
          </a:p>
        </p:txBody>
      </p:sp>
      <p:pic>
        <p:nvPicPr>
          <p:cNvPr id="368" name="Google Shape;368;p36"/>
          <p:cNvPicPr preferRelativeResize="0"/>
          <p:nvPr/>
        </p:nvPicPr>
        <p:blipFill rotWithShape="1">
          <a:blip r:embed="rId3">
            <a:alphaModFix/>
          </a:blip>
          <a:srcRect b="6744" l="0" r="3053" t="12584"/>
          <a:stretch/>
        </p:blipFill>
        <p:spPr>
          <a:xfrm>
            <a:off x="4572000" y="1900650"/>
            <a:ext cx="1491325" cy="820925"/>
          </a:xfrm>
          <a:prstGeom prst="rect">
            <a:avLst/>
          </a:prstGeom>
          <a:noFill/>
          <a:ln cap="flat" cmpd="sng" w="9525">
            <a:solidFill>
              <a:srgbClr val="343764"/>
            </a:solidFill>
            <a:prstDash val="solid"/>
            <a:round/>
            <a:headEnd len="sm" w="sm" type="none"/>
            <a:tailEnd len="sm" w="sm" type="none"/>
          </a:ln>
        </p:spPr>
      </p:pic>
      <p:pic>
        <p:nvPicPr>
          <p:cNvPr id="369" name="Google Shape;369;p36"/>
          <p:cNvPicPr preferRelativeResize="0"/>
          <p:nvPr/>
        </p:nvPicPr>
        <p:blipFill>
          <a:blip r:embed="rId4">
            <a:alphaModFix/>
          </a:blip>
          <a:stretch>
            <a:fillRect/>
          </a:stretch>
        </p:blipFill>
        <p:spPr>
          <a:xfrm>
            <a:off x="7467525" y="1827238"/>
            <a:ext cx="1249075" cy="967750"/>
          </a:xfrm>
          <a:prstGeom prst="rect">
            <a:avLst/>
          </a:prstGeom>
          <a:noFill/>
          <a:ln>
            <a:noFill/>
          </a:ln>
        </p:spPr>
      </p:pic>
      <p:sp>
        <p:nvSpPr>
          <p:cNvPr id="370" name="Google Shape;370;p36"/>
          <p:cNvSpPr/>
          <p:nvPr/>
        </p:nvSpPr>
        <p:spPr>
          <a:xfrm>
            <a:off x="6271550" y="1895425"/>
            <a:ext cx="1078800" cy="631800"/>
          </a:xfrm>
          <a:prstGeom prst="leftRightArrow">
            <a:avLst>
              <a:gd fmla="val 50000" name="adj1"/>
              <a:gd fmla="val 50000" name="adj2"/>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osis"/>
                <a:ea typeface="Dosis"/>
                <a:cs typeface="Dosis"/>
                <a:sym typeface="Dosis"/>
              </a:rPr>
              <a:t>How?</a:t>
            </a:r>
            <a:endParaRPr sz="1300">
              <a:solidFill>
                <a:schemeClr val="lt1"/>
              </a:solidFill>
              <a:latin typeface="Dosis"/>
              <a:ea typeface="Dosis"/>
              <a:cs typeface="Dosis"/>
              <a:sym typeface="Dosis"/>
            </a:endParaRPr>
          </a:p>
        </p:txBody>
      </p:sp>
      <p:pic>
        <p:nvPicPr>
          <p:cNvPr id="371" name="Google Shape;371;p36"/>
          <p:cNvPicPr preferRelativeResize="0"/>
          <p:nvPr/>
        </p:nvPicPr>
        <p:blipFill>
          <a:blip r:embed="rId5">
            <a:alphaModFix/>
          </a:blip>
          <a:stretch>
            <a:fillRect/>
          </a:stretch>
        </p:blipFill>
        <p:spPr>
          <a:xfrm>
            <a:off x="4203900" y="2843575"/>
            <a:ext cx="736201" cy="548475"/>
          </a:xfrm>
          <a:prstGeom prst="rect">
            <a:avLst/>
          </a:prstGeom>
          <a:noFill/>
          <a:ln>
            <a:noFill/>
          </a:ln>
        </p:spPr>
      </p:pic>
      <p:sp>
        <p:nvSpPr>
          <p:cNvPr id="372" name="Google Shape;372;p36"/>
          <p:cNvSpPr txBox="1"/>
          <p:nvPr/>
        </p:nvSpPr>
        <p:spPr>
          <a:xfrm>
            <a:off x="4947175" y="2925525"/>
            <a:ext cx="8943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Roboto"/>
                <a:ea typeface="Roboto"/>
                <a:cs typeface="Roboto"/>
                <a:sym typeface="Roboto"/>
              </a:rPr>
              <a:t>Range 🗙</a:t>
            </a:r>
            <a:endParaRPr b="1" sz="1200">
              <a:solidFill>
                <a:srgbClr val="FF0000"/>
              </a:solidFill>
              <a:latin typeface="Roboto"/>
              <a:ea typeface="Roboto"/>
              <a:cs typeface="Roboto"/>
              <a:sym typeface="Roboto"/>
            </a:endParaRPr>
          </a:p>
        </p:txBody>
      </p:sp>
      <p:sp>
        <p:nvSpPr>
          <p:cNvPr id="373" name="Google Shape;373;p36"/>
          <p:cNvSpPr txBox="1"/>
          <p:nvPr/>
        </p:nvSpPr>
        <p:spPr>
          <a:xfrm>
            <a:off x="5749550" y="2925525"/>
            <a:ext cx="10788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Roboto"/>
                <a:ea typeface="Roboto"/>
                <a:cs typeface="Roboto"/>
                <a:sym typeface="Roboto"/>
              </a:rPr>
              <a:t>Simple 🗙</a:t>
            </a:r>
            <a:endParaRPr sz="3000">
              <a:solidFill>
                <a:schemeClr val="dk1"/>
              </a:solidFill>
              <a:latin typeface="Roboto"/>
              <a:ea typeface="Roboto"/>
              <a:cs typeface="Roboto"/>
              <a:sym typeface="Roboto"/>
            </a:endParaRPr>
          </a:p>
        </p:txBody>
      </p:sp>
      <p:sp>
        <p:nvSpPr>
          <p:cNvPr id="374" name="Google Shape;374;p36"/>
          <p:cNvSpPr txBox="1"/>
          <p:nvPr/>
        </p:nvSpPr>
        <p:spPr>
          <a:xfrm>
            <a:off x="6614525" y="2925525"/>
            <a:ext cx="10788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Roboto"/>
                <a:ea typeface="Roboto"/>
                <a:cs typeface="Roboto"/>
                <a:sym typeface="Roboto"/>
              </a:rPr>
              <a:t>Secure 🗙</a:t>
            </a:r>
            <a:endParaRPr sz="3000">
              <a:solidFill>
                <a:schemeClr val="dk1"/>
              </a:solidFill>
              <a:latin typeface="Roboto"/>
              <a:ea typeface="Roboto"/>
              <a:cs typeface="Roboto"/>
              <a:sym typeface="Roboto"/>
            </a:endParaRPr>
          </a:p>
        </p:txBody>
      </p:sp>
      <p:sp>
        <p:nvSpPr>
          <p:cNvPr id="375" name="Google Shape;375;p36"/>
          <p:cNvSpPr txBox="1"/>
          <p:nvPr/>
        </p:nvSpPr>
        <p:spPr>
          <a:xfrm>
            <a:off x="7581350" y="2925525"/>
            <a:ext cx="11427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AA84F"/>
                </a:solidFill>
                <a:latin typeface="Roboto"/>
                <a:ea typeface="Roboto"/>
                <a:cs typeface="Roboto"/>
                <a:sym typeface="Roboto"/>
              </a:rPr>
              <a:t>Accessible ✔</a:t>
            </a:r>
            <a:endParaRPr sz="3000">
              <a:solidFill>
                <a:srgbClr val="6AA84F"/>
              </a:solidFill>
              <a:latin typeface="Roboto"/>
              <a:ea typeface="Roboto"/>
              <a:cs typeface="Roboto"/>
              <a:sym typeface="Roboto"/>
            </a:endParaRPr>
          </a:p>
        </p:txBody>
      </p:sp>
      <p:pic>
        <p:nvPicPr>
          <p:cNvPr id="376" name="Google Shape;376;p36"/>
          <p:cNvPicPr preferRelativeResize="0"/>
          <p:nvPr/>
        </p:nvPicPr>
        <p:blipFill>
          <a:blip r:embed="rId6">
            <a:alphaModFix/>
          </a:blip>
          <a:stretch>
            <a:fillRect/>
          </a:stretch>
        </p:blipFill>
        <p:spPr>
          <a:xfrm>
            <a:off x="4000675" y="3514050"/>
            <a:ext cx="1142649" cy="548475"/>
          </a:xfrm>
          <a:prstGeom prst="rect">
            <a:avLst/>
          </a:prstGeom>
          <a:noFill/>
          <a:ln>
            <a:noFill/>
          </a:ln>
        </p:spPr>
      </p:pic>
      <p:sp>
        <p:nvSpPr>
          <p:cNvPr id="377" name="Google Shape;377;p36"/>
          <p:cNvSpPr txBox="1"/>
          <p:nvPr/>
        </p:nvSpPr>
        <p:spPr>
          <a:xfrm>
            <a:off x="5169025" y="3597038"/>
            <a:ext cx="8943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Roboto"/>
                <a:ea typeface="Roboto"/>
                <a:cs typeface="Roboto"/>
                <a:sym typeface="Roboto"/>
              </a:rPr>
              <a:t>Range 🗙</a:t>
            </a:r>
            <a:endParaRPr b="1" sz="1200">
              <a:solidFill>
                <a:srgbClr val="FF0000"/>
              </a:solidFill>
              <a:latin typeface="Roboto"/>
              <a:ea typeface="Roboto"/>
              <a:cs typeface="Roboto"/>
              <a:sym typeface="Roboto"/>
            </a:endParaRPr>
          </a:p>
        </p:txBody>
      </p:sp>
      <p:sp>
        <p:nvSpPr>
          <p:cNvPr id="378" name="Google Shape;378;p36"/>
          <p:cNvSpPr txBox="1"/>
          <p:nvPr/>
        </p:nvSpPr>
        <p:spPr>
          <a:xfrm>
            <a:off x="5990950" y="3597050"/>
            <a:ext cx="10788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Roboto"/>
                <a:ea typeface="Roboto"/>
                <a:cs typeface="Roboto"/>
                <a:sym typeface="Roboto"/>
              </a:rPr>
              <a:t>Simple ⎯</a:t>
            </a:r>
            <a:endParaRPr sz="3000">
              <a:solidFill>
                <a:srgbClr val="666666"/>
              </a:solidFill>
              <a:latin typeface="Roboto"/>
              <a:ea typeface="Roboto"/>
              <a:cs typeface="Roboto"/>
              <a:sym typeface="Roboto"/>
            </a:endParaRPr>
          </a:p>
        </p:txBody>
      </p:sp>
      <p:sp>
        <p:nvSpPr>
          <p:cNvPr id="379" name="Google Shape;379;p36"/>
          <p:cNvSpPr txBox="1"/>
          <p:nvPr/>
        </p:nvSpPr>
        <p:spPr>
          <a:xfrm>
            <a:off x="6803825" y="3616163"/>
            <a:ext cx="10788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AA84F"/>
                </a:solidFill>
                <a:latin typeface="Roboto"/>
                <a:ea typeface="Roboto"/>
                <a:cs typeface="Roboto"/>
                <a:sym typeface="Roboto"/>
              </a:rPr>
              <a:t>Secure ✔</a:t>
            </a:r>
            <a:endParaRPr sz="3000">
              <a:solidFill>
                <a:schemeClr val="dk1"/>
              </a:solidFill>
              <a:latin typeface="Roboto"/>
              <a:ea typeface="Roboto"/>
              <a:cs typeface="Roboto"/>
              <a:sym typeface="Roboto"/>
            </a:endParaRPr>
          </a:p>
        </p:txBody>
      </p:sp>
      <p:sp>
        <p:nvSpPr>
          <p:cNvPr id="380" name="Google Shape;380;p36"/>
          <p:cNvSpPr txBox="1"/>
          <p:nvPr/>
        </p:nvSpPr>
        <p:spPr>
          <a:xfrm>
            <a:off x="7608000" y="3616175"/>
            <a:ext cx="11427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AA84F"/>
                </a:solidFill>
                <a:latin typeface="Roboto"/>
                <a:ea typeface="Roboto"/>
                <a:cs typeface="Roboto"/>
                <a:sym typeface="Roboto"/>
              </a:rPr>
              <a:t>Accessible ✔</a:t>
            </a:r>
            <a:endParaRPr sz="3000">
              <a:solidFill>
                <a:srgbClr val="6AA84F"/>
              </a:solidFill>
              <a:latin typeface="Roboto"/>
              <a:ea typeface="Roboto"/>
              <a:cs typeface="Roboto"/>
              <a:sym typeface="Roboto"/>
            </a:endParaRPr>
          </a:p>
        </p:txBody>
      </p:sp>
      <p:pic>
        <p:nvPicPr>
          <p:cNvPr id="381" name="Google Shape;381;p36"/>
          <p:cNvPicPr preferRelativeResize="0"/>
          <p:nvPr/>
        </p:nvPicPr>
        <p:blipFill>
          <a:blip r:embed="rId7">
            <a:alphaModFix/>
          </a:blip>
          <a:stretch>
            <a:fillRect/>
          </a:stretch>
        </p:blipFill>
        <p:spPr>
          <a:xfrm>
            <a:off x="4203903" y="4255800"/>
            <a:ext cx="696550" cy="512625"/>
          </a:xfrm>
          <a:prstGeom prst="rect">
            <a:avLst/>
          </a:prstGeom>
          <a:noFill/>
          <a:ln>
            <a:noFill/>
          </a:ln>
        </p:spPr>
      </p:pic>
      <p:sp>
        <p:nvSpPr>
          <p:cNvPr id="382" name="Google Shape;382;p36"/>
          <p:cNvSpPr txBox="1"/>
          <p:nvPr/>
        </p:nvSpPr>
        <p:spPr>
          <a:xfrm>
            <a:off x="6750600" y="4306813"/>
            <a:ext cx="10788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AA84F"/>
                </a:solidFill>
                <a:latin typeface="Roboto"/>
                <a:ea typeface="Roboto"/>
                <a:cs typeface="Roboto"/>
                <a:sym typeface="Roboto"/>
              </a:rPr>
              <a:t>Secure ✔</a:t>
            </a:r>
            <a:endParaRPr sz="3000">
              <a:solidFill>
                <a:schemeClr val="dk1"/>
              </a:solidFill>
              <a:latin typeface="Roboto"/>
              <a:ea typeface="Roboto"/>
              <a:cs typeface="Roboto"/>
              <a:sym typeface="Roboto"/>
            </a:endParaRPr>
          </a:p>
        </p:txBody>
      </p:sp>
      <p:sp>
        <p:nvSpPr>
          <p:cNvPr id="383" name="Google Shape;383;p36"/>
          <p:cNvSpPr txBox="1"/>
          <p:nvPr/>
        </p:nvSpPr>
        <p:spPr>
          <a:xfrm>
            <a:off x="7608000" y="4306825"/>
            <a:ext cx="12492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AA84F"/>
                </a:solidFill>
                <a:latin typeface="Roboto"/>
                <a:ea typeface="Roboto"/>
                <a:cs typeface="Roboto"/>
                <a:sym typeface="Roboto"/>
              </a:rPr>
              <a:t>Accessible ✔</a:t>
            </a:r>
            <a:endParaRPr sz="3000">
              <a:solidFill>
                <a:srgbClr val="6AA84F"/>
              </a:solidFill>
              <a:latin typeface="Roboto"/>
              <a:ea typeface="Roboto"/>
              <a:cs typeface="Roboto"/>
              <a:sym typeface="Roboto"/>
            </a:endParaRPr>
          </a:p>
        </p:txBody>
      </p:sp>
      <p:sp>
        <p:nvSpPr>
          <p:cNvPr id="384" name="Google Shape;384;p36"/>
          <p:cNvSpPr txBox="1"/>
          <p:nvPr/>
        </p:nvSpPr>
        <p:spPr>
          <a:xfrm>
            <a:off x="5047613" y="4306813"/>
            <a:ext cx="8943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AA84F"/>
                </a:solidFill>
                <a:latin typeface="Roboto"/>
                <a:ea typeface="Roboto"/>
                <a:cs typeface="Roboto"/>
                <a:sym typeface="Roboto"/>
              </a:rPr>
              <a:t>Range ✔</a:t>
            </a:r>
            <a:endParaRPr b="1" sz="1200">
              <a:solidFill>
                <a:srgbClr val="FF0000"/>
              </a:solidFill>
              <a:latin typeface="Roboto"/>
              <a:ea typeface="Roboto"/>
              <a:cs typeface="Roboto"/>
              <a:sym typeface="Roboto"/>
            </a:endParaRPr>
          </a:p>
        </p:txBody>
      </p:sp>
      <p:sp>
        <p:nvSpPr>
          <p:cNvPr id="385" name="Google Shape;385;p36"/>
          <p:cNvSpPr txBox="1"/>
          <p:nvPr/>
        </p:nvSpPr>
        <p:spPr>
          <a:xfrm>
            <a:off x="5897038" y="4306813"/>
            <a:ext cx="10788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AA84F"/>
                </a:solidFill>
                <a:latin typeface="Roboto"/>
                <a:ea typeface="Roboto"/>
                <a:cs typeface="Roboto"/>
                <a:sym typeface="Roboto"/>
              </a:rPr>
              <a:t>Simple ✔</a:t>
            </a:r>
            <a:endParaRPr sz="3000">
              <a:solidFill>
                <a:schemeClr val="dk1"/>
              </a:solidFill>
              <a:latin typeface="Roboto"/>
              <a:ea typeface="Roboto"/>
              <a:cs typeface="Roboto"/>
              <a:sym typeface="Roboto"/>
            </a:endParaRPr>
          </a:p>
        </p:txBody>
      </p:sp>
      <p:sp>
        <p:nvSpPr>
          <p:cNvPr id="386" name="Google Shape;386;p3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87" name="Google Shape;387;p36"/>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Will Wood</a:t>
            </a:r>
            <a:endParaRPr b="1" sz="13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Wifi: Part ‘Security’</a:t>
            </a:r>
            <a:endParaRPr/>
          </a:p>
        </p:txBody>
      </p:sp>
      <p:pic>
        <p:nvPicPr>
          <p:cNvPr id="393" name="Google Shape;393;p37"/>
          <p:cNvPicPr preferRelativeResize="0"/>
          <p:nvPr/>
        </p:nvPicPr>
        <p:blipFill rotWithShape="1">
          <a:blip r:embed="rId3">
            <a:alphaModFix/>
          </a:blip>
          <a:srcRect b="6744" l="0" r="3053" t="12584"/>
          <a:stretch/>
        </p:blipFill>
        <p:spPr>
          <a:xfrm>
            <a:off x="1230025" y="1435300"/>
            <a:ext cx="1491325" cy="820925"/>
          </a:xfrm>
          <a:prstGeom prst="rect">
            <a:avLst/>
          </a:prstGeom>
          <a:noFill/>
          <a:ln cap="flat" cmpd="sng" w="9525">
            <a:solidFill>
              <a:srgbClr val="343764"/>
            </a:solidFill>
            <a:prstDash val="solid"/>
            <a:round/>
            <a:headEnd len="sm" w="sm" type="none"/>
            <a:tailEnd len="sm" w="sm" type="none"/>
          </a:ln>
        </p:spPr>
      </p:pic>
      <p:pic>
        <p:nvPicPr>
          <p:cNvPr id="394" name="Google Shape;394;p37"/>
          <p:cNvPicPr preferRelativeResize="0"/>
          <p:nvPr/>
        </p:nvPicPr>
        <p:blipFill>
          <a:blip r:embed="rId4">
            <a:alphaModFix/>
          </a:blip>
          <a:stretch>
            <a:fillRect/>
          </a:stretch>
        </p:blipFill>
        <p:spPr>
          <a:xfrm>
            <a:off x="6597700" y="1361888"/>
            <a:ext cx="1249075" cy="967750"/>
          </a:xfrm>
          <a:prstGeom prst="rect">
            <a:avLst/>
          </a:prstGeom>
          <a:noFill/>
          <a:ln>
            <a:noFill/>
          </a:ln>
        </p:spPr>
      </p:pic>
      <p:pic>
        <p:nvPicPr>
          <p:cNvPr id="395" name="Google Shape;395;p37"/>
          <p:cNvPicPr preferRelativeResize="0"/>
          <p:nvPr/>
        </p:nvPicPr>
        <p:blipFill>
          <a:blip r:embed="rId5">
            <a:alphaModFix/>
          </a:blip>
          <a:stretch>
            <a:fillRect/>
          </a:stretch>
        </p:blipFill>
        <p:spPr>
          <a:xfrm>
            <a:off x="4250224" y="1468700"/>
            <a:ext cx="897251" cy="660326"/>
          </a:xfrm>
          <a:prstGeom prst="rect">
            <a:avLst/>
          </a:prstGeom>
          <a:noFill/>
          <a:ln>
            <a:noFill/>
          </a:ln>
        </p:spPr>
      </p:pic>
      <p:cxnSp>
        <p:nvCxnSpPr>
          <p:cNvPr id="396" name="Google Shape;396;p37"/>
          <p:cNvCxnSpPr/>
          <p:nvPr/>
        </p:nvCxnSpPr>
        <p:spPr>
          <a:xfrm flipH="1" rot="10800000">
            <a:off x="2925625" y="1846875"/>
            <a:ext cx="1177800" cy="7200"/>
          </a:xfrm>
          <a:prstGeom prst="straightConnector1">
            <a:avLst/>
          </a:prstGeom>
          <a:noFill/>
          <a:ln cap="flat" cmpd="sng" w="114300">
            <a:solidFill>
              <a:schemeClr val="dk2"/>
            </a:solidFill>
            <a:prstDash val="solid"/>
            <a:round/>
            <a:headEnd len="med" w="med" type="none"/>
            <a:tailEnd len="med" w="med" type="none"/>
          </a:ln>
        </p:spPr>
      </p:cxnSp>
      <p:cxnSp>
        <p:nvCxnSpPr>
          <p:cNvPr id="397" name="Google Shape;397;p37"/>
          <p:cNvCxnSpPr/>
          <p:nvPr/>
        </p:nvCxnSpPr>
        <p:spPr>
          <a:xfrm flipH="1" rot="10800000">
            <a:off x="5226988" y="1795250"/>
            <a:ext cx="1177800" cy="7200"/>
          </a:xfrm>
          <a:prstGeom prst="straightConnector1">
            <a:avLst/>
          </a:prstGeom>
          <a:noFill/>
          <a:ln cap="flat" cmpd="sng" w="114300">
            <a:solidFill>
              <a:schemeClr val="dk2"/>
            </a:solidFill>
            <a:prstDash val="solid"/>
            <a:round/>
            <a:headEnd len="med" w="med" type="none"/>
            <a:tailEnd len="med" w="med" type="none"/>
          </a:ln>
        </p:spPr>
      </p:cxnSp>
      <p:sp>
        <p:nvSpPr>
          <p:cNvPr id="398" name="Google Shape;398;p37"/>
          <p:cNvSpPr/>
          <p:nvPr/>
        </p:nvSpPr>
        <p:spPr>
          <a:xfrm>
            <a:off x="998825" y="1185150"/>
            <a:ext cx="1839600" cy="1386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9" name="Google Shape;399;p37"/>
          <p:cNvSpPr/>
          <p:nvPr/>
        </p:nvSpPr>
        <p:spPr>
          <a:xfrm>
            <a:off x="4183500" y="1163325"/>
            <a:ext cx="996000" cy="122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0" name="Google Shape;400;p37"/>
          <p:cNvSpPr/>
          <p:nvPr/>
        </p:nvSpPr>
        <p:spPr>
          <a:xfrm>
            <a:off x="6473875" y="1177875"/>
            <a:ext cx="1461600" cy="1301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1" name="Google Shape;401;p37"/>
          <p:cNvSpPr txBox="1"/>
          <p:nvPr/>
        </p:nvSpPr>
        <p:spPr>
          <a:xfrm>
            <a:off x="1294225" y="2770250"/>
            <a:ext cx="2035200" cy="18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Security:</a:t>
            </a:r>
            <a:endParaRPr b="1" sz="2400">
              <a:solidFill>
                <a:schemeClr val="dk1"/>
              </a:solidFill>
              <a:latin typeface="Roboto"/>
              <a:ea typeface="Roboto"/>
              <a:cs typeface="Roboto"/>
              <a:sym typeface="Roboto"/>
            </a:endParaRPr>
          </a:p>
          <a:p>
            <a:pPr indent="0" lvl="0" marL="0" rtl="0" algn="ctr">
              <a:spcBef>
                <a:spcPts val="0"/>
              </a:spcBef>
              <a:spcAft>
                <a:spcPts val="0"/>
              </a:spcAft>
              <a:buNone/>
            </a:pPr>
            <a:r>
              <a:rPr lang="en" sz="1900">
                <a:solidFill>
                  <a:schemeClr val="dk1"/>
                </a:solidFill>
                <a:latin typeface="Roboto"/>
                <a:ea typeface="Roboto"/>
                <a:cs typeface="Roboto"/>
                <a:sym typeface="Roboto"/>
              </a:rPr>
              <a:t>Half-Duplex</a:t>
            </a:r>
            <a:endParaRPr sz="1900">
              <a:solidFill>
                <a:schemeClr val="dk1"/>
              </a:solidFill>
              <a:latin typeface="Roboto"/>
              <a:ea typeface="Roboto"/>
              <a:cs typeface="Roboto"/>
              <a:sym typeface="Roboto"/>
            </a:endParaRPr>
          </a:p>
          <a:p>
            <a:pPr indent="0" lvl="0" marL="0" rtl="0" algn="ctr">
              <a:spcBef>
                <a:spcPts val="0"/>
              </a:spcBef>
              <a:spcAft>
                <a:spcPts val="0"/>
              </a:spcAft>
              <a:buNone/>
            </a:pPr>
            <a:r>
              <a:rPr lang="en" sz="1900">
                <a:solidFill>
                  <a:schemeClr val="dk1"/>
                </a:solidFill>
                <a:latin typeface="Roboto"/>
                <a:ea typeface="Roboto"/>
                <a:cs typeface="Roboto"/>
                <a:sym typeface="Roboto"/>
              </a:rPr>
              <a:t>vs</a:t>
            </a:r>
            <a:endParaRPr sz="1900">
              <a:solidFill>
                <a:schemeClr val="dk1"/>
              </a:solidFill>
              <a:latin typeface="Roboto"/>
              <a:ea typeface="Roboto"/>
              <a:cs typeface="Roboto"/>
              <a:sym typeface="Roboto"/>
            </a:endParaRPr>
          </a:p>
          <a:p>
            <a:pPr indent="0" lvl="0" marL="0" rtl="0" algn="ctr">
              <a:spcBef>
                <a:spcPts val="0"/>
              </a:spcBef>
              <a:spcAft>
                <a:spcPts val="0"/>
              </a:spcAft>
              <a:buNone/>
            </a:pPr>
            <a:r>
              <a:rPr lang="en" sz="1900">
                <a:solidFill>
                  <a:schemeClr val="dk1"/>
                </a:solidFill>
                <a:latin typeface="Roboto"/>
                <a:ea typeface="Roboto"/>
                <a:cs typeface="Roboto"/>
                <a:sym typeface="Roboto"/>
              </a:rPr>
              <a:t> Full-Duplex</a:t>
            </a:r>
            <a:endParaRPr sz="1900">
              <a:solidFill>
                <a:schemeClr val="dk1"/>
              </a:solidFill>
              <a:latin typeface="Roboto"/>
              <a:ea typeface="Roboto"/>
              <a:cs typeface="Roboto"/>
              <a:sym typeface="Roboto"/>
            </a:endParaRPr>
          </a:p>
        </p:txBody>
      </p:sp>
      <p:pic>
        <p:nvPicPr>
          <p:cNvPr id="402" name="Google Shape;402;p37"/>
          <p:cNvPicPr preferRelativeResize="0"/>
          <p:nvPr/>
        </p:nvPicPr>
        <p:blipFill>
          <a:blip r:embed="rId6">
            <a:alphaModFix/>
          </a:blip>
          <a:stretch>
            <a:fillRect/>
          </a:stretch>
        </p:blipFill>
        <p:spPr>
          <a:xfrm>
            <a:off x="6404800" y="2803850"/>
            <a:ext cx="2712325" cy="1815900"/>
          </a:xfrm>
          <a:prstGeom prst="rect">
            <a:avLst/>
          </a:prstGeom>
          <a:noFill/>
          <a:ln>
            <a:noFill/>
          </a:ln>
        </p:spPr>
      </p:pic>
      <p:sp>
        <p:nvSpPr>
          <p:cNvPr id="403" name="Google Shape;403;p37"/>
          <p:cNvSpPr txBox="1"/>
          <p:nvPr/>
        </p:nvSpPr>
        <p:spPr>
          <a:xfrm>
            <a:off x="3686400" y="2784800"/>
            <a:ext cx="2523000" cy="18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Roboto"/>
                <a:ea typeface="Roboto"/>
                <a:cs typeface="Roboto"/>
                <a:sym typeface="Roboto"/>
              </a:rPr>
              <a:t>Considerations:</a:t>
            </a:r>
            <a:endParaRPr sz="22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Power draw</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Necessity</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Frequency of use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Encryption?</a:t>
            </a:r>
            <a:endParaRPr>
              <a:solidFill>
                <a:schemeClr val="dk1"/>
              </a:solidFill>
              <a:latin typeface="Roboto"/>
              <a:ea typeface="Roboto"/>
              <a:cs typeface="Roboto"/>
              <a:sym typeface="Roboto"/>
            </a:endParaRPr>
          </a:p>
        </p:txBody>
      </p:sp>
      <p:sp>
        <p:nvSpPr>
          <p:cNvPr id="404" name="Google Shape;404;p37"/>
          <p:cNvSpPr txBox="1"/>
          <p:nvPr/>
        </p:nvSpPr>
        <p:spPr>
          <a:xfrm>
            <a:off x="770725" y="4166275"/>
            <a:ext cx="53079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Roboto"/>
                <a:ea typeface="Roboto"/>
                <a:cs typeface="Roboto"/>
                <a:sym typeface="Roboto"/>
              </a:rPr>
              <a:t>Solution: </a:t>
            </a:r>
            <a:r>
              <a:rPr lang="en" sz="1700">
                <a:solidFill>
                  <a:schemeClr val="dk1"/>
                </a:solidFill>
                <a:latin typeface="Roboto"/>
                <a:ea typeface="Roboto"/>
                <a:cs typeface="Roboto"/>
                <a:sym typeface="Roboto"/>
              </a:rPr>
              <a:t>Our own, specifically designed protocol to ensure security and reliability  </a:t>
            </a:r>
            <a:endParaRPr sz="1700">
              <a:solidFill>
                <a:schemeClr val="dk1"/>
              </a:solidFill>
              <a:latin typeface="Roboto"/>
              <a:ea typeface="Roboto"/>
              <a:cs typeface="Roboto"/>
              <a:sym typeface="Roboto"/>
            </a:endParaRPr>
          </a:p>
        </p:txBody>
      </p:sp>
      <p:sp>
        <p:nvSpPr>
          <p:cNvPr id="405" name="Google Shape;405;p37"/>
          <p:cNvSpPr/>
          <p:nvPr/>
        </p:nvSpPr>
        <p:spPr>
          <a:xfrm>
            <a:off x="5220575" y="1156100"/>
            <a:ext cx="1177800" cy="3594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6" name="Google Shape;406;p37"/>
          <p:cNvSpPr/>
          <p:nvPr/>
        </p:nvSpPr>
        <p:spPr>
          <a:xfrm rot="10800000">
            <a:off x="5221775" y="1941075"/>
            <a:ext cx="1177800" cy="3594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7" name="Google Shape;407;p37"/>
          <p:cNvSpPr/>
          <p:nvPr/>
        </p:nvSpPr>
        <p:spPr>
          <a:xfrm>
            <a:off x="2919450" y="1633975"/>
            <a:ext cx="1249200" cy="4338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8" name="Google Shape;408;p3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09" name="Google Shape;409;p37"/>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Will Wood</a:t>
            </a:r>
            <a:endParaRPr b="1" sz="13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6"/>
                                        </p:tgtEl>
                                      </p:cBhvr>
                                    </p:animEffect>
                                    <p:set>
                                      <p:cBhvr>
                                        <p:cTn dur="1" fill="hold">
                                          <p:stCondLst>
                                            <p:cond delay="1000"/>
                                          </p:stCondLst>
                                        </p:cTn>
                                        <p:tgtEl>
                                          <p:spTgt spid="3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xit" presetID="10" presetSubtype="0">
                                  <p:stCondLst>
                                    <p:cond delay="0"/>
                                  </p:stCondLst>
                                  <p:childTnLst>
                                    <p:animEffect filter="fade" transition="out">
                                      <p:cBhvr>
                                        <p:cTn dur="1000"/>
                                        <p:tgtEl>
                                          <p:spTgt spid="397"/>
                                        </p:tgtEl>
                                      </p:cBhvr>
                                    </p:animEffect>
                                    <p:set>
                                      <p:cBhvr>
                                        <p:cTn dur="1" fill="hold">
                                          <p:stCondLst>
                                            <p:cond delay="1000"/>
                                          </p:stCondLst>
                                        </p:cTn>
                                        <p:tgtEl>
                                          <p:spTgt spid="3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Wifi: Part ‘Range’</a:t>
            </a:r>
            <a:endParaRPr/>
          </a:p>
        </p:txBody>
      </p:sp>
      <p:sp>
        <p:nvSpPr>
          <p:cNvPr id="415" name="Google Shape;415;p38"/>
          <p:cNvSpPr txBox="1"/>
          <p:nvPr/>
        </p:nvSpPr>
        <p:spPr>
          <a:xfrm>
            <a:off x="1230025" y="2675775"/>
            <a:ext cx="1730400" cy="138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Range:</a:t>
            </a:r>
            <a:endParaRPr b="1" sz="2400">
              <a:solidFill>
                <a:schemeClr val="dk1"/>
              </a:solidFill>
              <a:latin typeface="Roboto"/>
              <a:ea typeface="Roboto"/>
              <a:cs typeface="Roboto"/>
              <a:sym typeface="Roboto"/>
            </a:endParaRPr>
          </a:p>
          <a:p>
            <a:pPr indent="0" lvl="0" marL="0" rtl="0" algn="ctr">
              <a:spcBef>
                <a:spcPts val="0"/>
              </a:spcBef>
              <a:spcAft>
                <a:spcPts val="0"/>
              </a:spcAft>
              <a:buNone/>
            </a:pPr>
            <a:r>
              <a:rPr lang="en" sz="1900">
                <a:solidFill>
                  <a:schemeClr val="dk1"/>
                </a:solidFill>
                <a:latin typeface="Roboto"/>
                <a:ea typeface="Roboto"/>
                <a:cs typeface="Roboto"/>
                <a:sym typeface="Roboto"/>
              </a:rPr>
              <a:t>Local </a:t>
            </a:r>
            <a:endParaRPr sz="1900">
              <a:solidFill>
                <a:schemeClr val="dk1"/>
              </a:solidFill>
              <a:latin typeface="Roboto"/>
              <a:ea typeface="Roboto"/>
              <a:cs typeface="Roboto"/>
              <a:sym typeface="Roboto"/>
            </a:endParaRPr>
          </a:p>
          <a:p>
            <a:pPr indent="0" lvl="0" marL="0" rtl="0" algn="ctr">
              <a:spcBef>
                <a:spcPts val="0"/>
              </a:spcBef>
              <a:spcAft>
                <a:spcPts val="0"/>
              </a:spcAft>
              <a:buNone/>
            </a:pPr>
            <a:r>
              <a:rPr lang="en" sz="1900">
                <a:solidFill>
                  <a:schemeClr val="dk1"/>
                </a:solidFill>
                <a:latin typeface="Roboto"/>
                <a:ea typeface="Roboto"/>
                <a:cs typeface="Roboto"/>
                <a:sym typeface="Roboto"/>
              </a:rPr>
              <a:t>vs </a:t>
            </a:r>
            <a:endParaRPr sz="1900">
              <a:solidFill>
                <a:schemeClr val="dk1"/>
              </a:solidFill>
              <a:latin typeface="Roboto"/>
              <a:ea typeface="Roboto"/>
              <a:cs typeface="Roboto"/>
              <a:sym typeface="Roboto"/>
            </a:endParaRPr>
          </a:p>
          <a:p>
            <a:pPr indent="0" lvl="0" marL="0" rtl="0" algn="ctr">
              <a:spcBef>
                <a:spcPts val="0"/>
              </a:spcBef>
              <a:spcAft>
                <a:spcPts val="0"/>
              </a:spcAft>
              <a:buNone/>
            </a:pPr>
            <a:r>
              <a:rPr lang="en" sz="1900">
                <a:solidFill>
                  <a:schemeClr val="dk1"/>
                </a:solidFill>
                <a:latin typeface="Roboto"/>
                <a:ea typeface="Roboto"/>
                <a:cs typeface="Roboto"/>
                <a:sym typeface="Roboto"/>
              </a:rPr>
              <a:t>Global </a:t>
            </a:r>
            <a:endParaRPr sz="1900">
              <a:solidFill>
                <a:schemeClr val="dk1"/>
              </a:solidFill>
              <a:latin typeface="Roboto"/>
              <a:ea typeface="Roboto"/>
              <a:cs typeface="Roboto"/>
              <a:sym typeface="Roboto"/>
            </a:endParaRPr>
          </a:p>
        </p:txBody>
      </p:sp>
      <p:pic>
        <p:nvPicPr>
          <p:cNvPr id="416" name="Google Shape;416;p38"/>
          <p:cNvPicPr preferRelativeResize="0"/>
          <p:nvPr/>
        </p:nvPicPr>
        <p:blipFill>
          <a:blip r:embed="rId3">
            <a:alphaModFix/>
          </a:blip>
          <a:stretch>
            <a:fillRect/>
          </a:stretch>
        </p:blipFill>
        <p:spPr>
          <a:xfrm>
            <a:off x="6288475" y="2862700"/>
            <a:ext cx="2337200" cy="1157610"/>
          </a:xfrm>
          <a:prstGeom prst="rect">
            <a:avLst/>
          </a:prstGeom>
          <a:noFill/>
          <a:ln>
            <a:noFill/>
          </a:ln>
        </p:spPr>
      </p:pic>
      <p:sp>
        <p:nvSpPr>
          <p:cNvPr id="417" name="Google Shape;417;p38"/>
          <p:cNvSpPr txBox="1"/>
          <p:nvPr/>
        </p:nvSpPr>
        <p:spPr>
          <a:xfrm>
            <a:off x="3487750" y="2499950"/>
            <a:ext cx="2523000" cy="18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Roboto"/>
                <a:ea typeface="Roboto"/>
                <a:cs typeface="Roboto"/>
                <a:sym typeface="Roboto"/>
              </a:rPr>
              <a:t>Considerations:</a:t>
            </a:r>
            <a:endParaRPr sz="22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Maintenance cost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Use cases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Scalability</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Necessity</a:t>
            </a:r>
            <a:endParaRPr>
              <a:solidFill>
                <a:schemeClr val="dk1"/>
              </a:solidFill>
              <a:latin typeface="Roboto"/>
              <a:ea typeface="Roboto"/>
              <a:cs typeface="Roboto"/>
              <a:sym typeface="Roboto"/>
            </a:endParaRPr>
          </a:p>
        </p:txBody>
      </p:sp>
      <p:sp>
        <p:nvSpPr>
          <p:cNvPr id="418" name="Google Shape;418;p38"/>
          <p:cNvSpPr txBox="1"/>
          <p:nvPr/>
        </p:nvSpPr>
        <p:spPr>
          <a:xfrm>
            <a:off x="1592350" y="4062375"/>
            <a:ext cx="53079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Roboto"/>
                <a:ea typeface="Roboto"/>
                <a:cs typeface="Roboto"/>
                <a:sym typeface="Roboto"/>
              </a:rPr>
              <a:t>Solution: </a:t>
            </a:r>
            <a:r>
              <a:rPr lang="en" sz="1700">
                <a:solidFill>
                  <a:schemeClr val="dk1"/>
                </a:solidFill>
                <a:latin typeface="Roboto"/>
                <a:ea typeface="Roboto"/>
                <a:cs typeface="Roboto"/>
                <a:sym typeface="Roboto"/>
              </a:rPr>
              <a:t>A locally hosted web server that allows for quick and easy access from nearby computers </a:t>
            </a:r>
            <a:endParaRPr sz="1700">
              <a:solidFill>
                <a:schemeClr val="dk1"/>
              </a:solidFill>
              <a:latin typeface="Roboto"/>
              <a:ea typeface="Roboto"/>
              <a:cs typeface="Roboto"/>
              <a:sym typeface="Roboto"/>
            </a:endParaRPr>
          </a:p>
        </p:txBody>
      </p:sp>
      <p:pic>
        <p:nvPicPr>
          <p:cNvPr id="419" name="Google Shape;419;p38"/>
          <p:cNvPicPr preferRelativeResize="0"/>
          <p:nvPr/>
        </p:nvPicPr>
        <p:blipFill rotWithShape="1">
          <a:blip r:embed="rId4">
            <a:alphaModFix/>
          </a:blip>
          <a:srcRect b="6744" l="0" r="3053" t="12584"/>
          <a:stretch/>
        </p:blipFill>
        <p:spPr>
          <a:xfrm>
            <a:off x="1230025" y="1435300"/>
            <a:ext cx="1491325" cy="820925"/>
          </a:xfrm>
          <a:prstGeom prst="rect">
            <a:avLst/>
          </a:prstGeom>
          <a:noFill/>
          <a:ln cap="flat" cmpd="sng" w="9525">
            <a:solidFill>
              <a:srgbClr val="343764"/>
            </a:solidFill>
            <a:prstDash val="solid"/>
            <a:round/>
            <a:headEnd len="sm" w="sm" type="none"/>
            <a:tailEnd len="sm" w="sm" type="none"/>
          </a:ln>
        </p:spPr>
      </p:pic>
      <p:pic>
        <p:nvPicPr>
          <p:cNvPr id="420" name="Google Shape;420;p38"/>
          <p:cNvPicPr preferRelativeResize="0"/>
          <p:nvPr/>
        </p:nvPicPr>
        <p:blipFill>
          <a:blip r:embed="rId5">
            <a:alphaModFix/>
          </a:blip>
          <a:stretch>
            <a:fillRect/>
          </a:stretch>
        </p:blipFill>
        <p:spPr>
          <a:xfrm>
            <a:off x="6597700" y="1361888"/>
            <a:ext cx="1249075" cy="967750"/>
          </a:xfrm>
          <a:prstGeom prst="rect">
            <a:avLst/>
          </a:prstGeom>
          <a:noFill/>
          <a:ln>
            <a:noFill/>
          </a:ln>
        </p:spPr>
      </p:pic>
      <p:pic>
        <p:nvPicPr>
          <p:cNvPr id="421" name="Google Shape;421;p38"/>
          <p:cNvPicPr preferRelativeResize="0"/>
          <p:nvPr/>
        </p:nvPicPr>
        <p:blipFill>
          <a:blip r:embed="rId6">
            <a:alphaModFix/>
          </a:blip>
          <a:stretch>
            <a:fillRect/>
          </a:stretch>
        </p:blipFill>
        <p:spPr>
          <a:xfrm>
            <a:off x="4250224" y="1468700"/>
            <a:ext cx="897251" cy="660326"/>
          </a:xfrm>
          <a:prstGeom prst="rect">
            <a:avLst/>
          </a:prstGeom>
          <a:noFill/>
          <a:ln>
            <a:noFill/>
          </a:ln>
        </p:spPr>
      </p:pic>
      <p:sp>
        <p:nvSpPr>
          <p:cNvPr id="422" name="Google Shape;422;p38"/>
          <p:cNvSpPr/>
          <p:nvPr/>
        </p:nvSpPr>
        <p:spPr>
          <a:xfrm>
            <a:off x="998825" y="1185150"/>
            <a:ext cx="1839600" cy="1386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3" name="Google Shape;423;p38"/>
          <p:cNvSpPr/>
          <p:nvPr/>
        </p:nvSpPr>
        <p:spPr>
          <a:xfrm>
            <a:off x="4183500" y="1163325"/>
            <a:ext cx="996000" cy="122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4" name="Google Shape;424;p38"/>
          <p:cNvSpPr/>
          <p:nvPr/>
        </p:nvSpPr>
        <p:spPr>
          <a:xfrm>
            <a:off x="6473875" y="1177875"/>
            <a:ext cx="1461600" cy="1301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5" name="Google Shape;425;p38"/>
          <p:cNvSpPr/>
          <p:nvPr/>
        </p:nvSpPr>
        <p:spPr>
          <a:xfrm>
            <a:off x="5220575" y="1156100"/>
            <a:ext cx="1177800" cy="3594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6" name="Google Shape;426;p38"/>
          <p:cNvSpPr/>
          <p:nvPr/>
        </p:nvSpPr>
        <p:spPr>
          <a:xfrm rot="10800000">
            <a:off x="5221775" y="1941075"/>
            <a:ext cx="1177800" cy="3594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27" name="Google Shape;427;p38"/>
          <p:cNvPicPr preferRelativeResize="0"/>
          <p:nvPr/>
        </p:nvPicPr>
        <p:blipFill>
          <a:blip r:embed="rId7">
            <a:alphaModFix/>
          </a:blip>
          <a:stretch>
            <a:fillRect/>
          </a:stretch>
        </p:blipFill>
        <p:spPr>
          <a:xfrm>
            <a:off x="4230050" y="1313938"/>
            <a:ext cx="897250" cy="897250"/>
          </a:xfrm>
          <a:prstGeom prst="rect">
            <a:avLst/>
          </a:prstGeom>
          <a:noFill/>
          <a:ln>
            <a:noFill/>
          </a:ln>
        </p:spPr>
      </p:pic>
      <p:sp>
        <p:nvSpPr>
          <p:cNvPr id="428" name="Google Shape;428;p38"/>
          <p:cNvSpPr/>
          <p:nvPr/>
        </p:nvSpPr>
        <p:spPr>
          <a:xfrm>
            <a:off x="2919450" y="1633975"/>
            <a:ext cx="1249200" cy="4338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9" name="Google Shape;429;p3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30" name="Google Shape;430;p38"/>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Will Wood</a:t>
            </a:r>
            <a:endParaRPr b="1" sz="13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1"/>
                                        </p:tgtEl>
                                      </p:cBhvr>
                                    </p:animEffect>
                                    <p:set>
                                      <p:cBhvr>
                                        <p:cTn dur="1" fill="hold">
                                          <p:stCondLst>
                                            <p:cond delay="1000"/>
                                          </p:stCondLst>
                                        </p:cTn>
                                        <p:tgtEl>
                                          <p:spTgt spid="4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Wifi: Part ‘Simplicity’</a:t>
            </a:r>
            <a:endParaRPr/>
          </a:p>
        </p:txBody>
      </p:sp>
      <p:pic>
        <p:nvPicPr>
          <p:cNvPr id="436" name="Google Shape;436;p39"/>
          <p:cNvPicPr preferRelativeResize="0"/>
          <p:nvPr/>
        </p:nvPicPr>
        <p:blipFill rotWithShape="1">
          <a:blip r:embed="rId3">
            <a:alphaModFix/>
          </a:blip>
          <a:srcRect b="6744" l="0" r="3053" t="12584"/>
          <a:stretch/>
        </p:blipFill>
        <p:spPr>
          <a:xfrm>
            <a:off x="1230025" y="1435300"/>
            <a:ext cx="1491325" cy="820925"/>
          </a:xfrm>
          <a:prstGeom prst="rect">
            <a:avLst/>
          </a:prstGeom>
          <a:noFill/>
          <a:ln cap="flat" cmpd="sng" w="9525">
            <a:solidFill>
              <a:srgbClr val="343764"/>
            </a:solidFill>
            <a:prstDash val="solid"/>
            <a:round/>
            <a:headEnd len="sm" w="sm" type="none"/>
            <a:tailEnd len="sm" w="sm" type="none"/>
          </a:ln>
        </p:spPr>
      </p:pic>
      <p:pic>
        <p:nvPicPr>
          <p:cNvPr id="437" name="Google Shape;437;p39"/>
          <p:cNvPicPr preferRelativeResize="0"/>
          <p:nvPr/>
        </p:nvPicPr>
        <p:blipFill>
          <a:blip r:embed="rId4">
            <a:alphaModFix/>
          </a:blip>
          <a:stretch>
            <a:fillRect/>
          </a:stretch>
        </p:blipFill>
        <p:spPr>
          <a:xfrm>
            <a:off x="6597700" y="1361888"/>
            <a:ext cx="1249075" cy="967750"/>
          </a:xfrm>
          <a:prstGeom prst="rect">
            <a:avLst/>
          </a:prstGeom>
          <a:noFill/>
          <a:ln>
            <a:noFill/>
          </a:ln>
        </p:spPr>
      </p:pic>
      <p:sp>
        <p:nvSpPr>
          <p:cNvPr id="438" name="Google Shape;438;p39"/>
          <p:cNvSpPr/>
          <p:nvPr/>
        </p:nvSpPr>
        <p:spPr>
          <a:xfrm>
            <a:off x="998825" y="1185150"/>
            <a:ext cx="1839600" cy="1386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9" name="Google Shape;439;p39"/>
          <p:cNvSpPr/>
          <p:nvPr/>
        </p:nvSpPr>
        <p:spPr>
          <a:xfrm>
            <a:off x="4180675" y="1156100"/>
            <a:ext cx="996000" cy="122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40" name="Google Shape;440;p39"/>
          <p:cNvSpPr/>
          <p:nvPr/>
        </p:nvSpPr>
        <p:spPr>
          <a:xfrm>
            <a:off x="6473875" y="1177875"/>
            <a:ext cx="1461600" cy="1301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41" name="Google Shape;441;p39"/>
          <p:cNvPicPr preferRelativeResize="0"/>
          <p:nvPr/>
        </p:nvPicPr>
        <p:blipFill>
          <a:blip r:embed="rId5">
            <a:alphaModFix/>
          </a:blip>
          <a:stretch>
            <a:fillRect/>
          </a:stretch>
        </p:blipFill>
        <p:spPr>
          <a:xfrm>
            <a:off x="4230050" y="1318263"/>
            <a:ext cx="897250" cy="897250"/>
          </a:xfrm>
          <a:prstGeom prst="rect">
            <a:avLst/>
          </a:prstGeom>
          <a:noFill/>
          <a:ln>
            <a:noFill/>
          </a:ln>
        </p:spPr>
      </p:pic>
      <p:sp>
        <p:nvSpPr>
          <p:cNvPr id="442" name="Google Shape;442;p39"/>
          <p:cNvSpPr txBox="1"/>
          <p:nvPr/>
        </p:nvSpPr>
        <p:spPr>
          <a:xfrm>
            <a:off x="814625" y="3531450"/>
            <a:ext cx="1960200" cy="145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Compatibility</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Reliability</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Accessibility</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Vulnerabilities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Ease of Use</a:t>
            </a:r>
            <a:endParaRPr>
              <a:solidFill>
                <a:schemeClr val="dk1"/>
              </a:solidFill>
              <a:latin typeface="Roboto"/>
              <a:ea typeface="Roboto"/>
              <a:cs typeface="Roboto"/>
              <a:sym typeface="Roboto"/>
            </a:endParaRPr>
          </a:p>
        </p:txBody>
      </p:sp>
      <p:sp>
        <p:nvSpPr>
          <p:cNvPr id="443" name="Google Shape;443;p39"/>
          <p:cNvSpPr txBox="1"/>
          <p:nvPr/>
        </p:nvSpPr>
        <p:spPr>
          <a:xfrm>
            <a:off x="788075" y="2731725"/>
            <a:ext cx="2013300" cy="18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Simplicity:</a:t>
            </a:r>
            <a:endParaRPr b="1" sz="2400">
              <a:solidFill>
                <a:schemeClr val="dk1"/>
              </a:solidFill>
              <a:latin typeface="Roboto"/>
              <a:ea typeface="Roboto"/>
              <a:cs typeface="Roboto"/>
              <a:sym typeface="Roboto"/>
            </a:endParaRPr>
          </a:p>
          <a:p>
            <a:pPr indent="0" lvl="0" marL="0" rtl="0" algn="l">
              <a:spcBef>
                <a:spcPts val="0"/>
              </a:spcBef>
              <a:spcAft>
                <a:spcPts val="0"/>
              </a:spcAft>
              <a:buNone/>
            </a:pPr>
            <a:r>
              <a:rPr b="1" lang="en" sz="1900">
                <a:solidFill>
                  <a:schemeClr val="dk1"/>
                </a:solidFill>
                <a:latin typeface="Roboto"/>
                <a:ea typeface="Roboto"/>
                <a:cs typeface="Roboto"/>
                <a:sym typeface="Roboto"/>
              </a:rPr>
              <a:t>	C.R.A.V.E</a:t>
            </a:r>
            <a:endParaRPr b="1" sz="1900">
              <a:solidFill>
                <a:schemeClr val="dk1"/>
              </a:solidFill>
              <a:latin typeface="Roboto"/>
              <a:ea typeface="Roboto"/>
              <a:cs typeface="Roboto"/>
              <a:sym typeface="Roboto"/>
            </a:endParaRPr>
          </a:p>
        </p:txBody>
      </p:sp>
      <p:pic>
        <p:nvPicPr>
          <p:cNvPr id="444" name="Google Shape;444;p39"/>
          <p:cNvPicPr preferRelativeResize="0"/>
          <p:nvPr/>
        </p:nvPicPr>
        <p:blipFill>
          <a:blip r:embed="rId6">
            <a:alphaModFix/>
          </a:blip>
          <a:stretch>
            <a:fillRect/>
          </a:stretch>
        </p:blipFill>
        <p:spPr>
          <a:xfrm>
            <a:off x="6399575" y="3314425"/>
            <a:ext cx="2508549" cy="1048499"/>
          </a:xfrm>
          <a:prstGeom prst="rect">
            <a:avLst/>
          </a:prstGeom>
          <a:noFill/>
          <a:ln>
            <a:noFill/>
          </a:ln>
        </p:spPr>
      </p:pic>
      <p:sp>
        <p:nvSpPr>
          <p:cNvPr id="445" name="Google Shape;445;p39"/>
          <p:cNvSpPr txBox="1"/>
          <p:nvPr/>
        </p:nvSpPr>
        <p:spPr>
          <a:xfrm>
            <a:off x="3018525" y="3169375"/>
            <a:ext cx="2979600" cy="13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Roboto"/>
                <a:ea typeface="Roboto"/>
                <a:cs typeface="Roboto"/>
                <a:sym typeface="Roboto"/>
              </a:rPr>
              <a:t>Solution: </a:t>
            </a:r>
            <a:r>
              <a:rPr lang="en" sz="1700">
                <a:solidFill>
                  <a:schemeClr val="dk1"/>
                </a:solidFill>
                <a:latin typeface="Roboto"/>
                <a:ea typeface="Roboto"/>
                <a:cs typeface="Roboto"/>
                <a:sym typeface="Roboto"/>
              </a:rPr>
              <a:t>A combination of two API’s used in a fashion that allows us to mitigate as many of these issues as possible</a:t>
            </a:r>
            <a:endParaRPr sz="1700">
              <a:solidFill>
                <a:schemeClr val="dk1"/>
              </a:solidFill>
              <a:latin typeface="Roboto"/>
              <a:ea typeface="Roboto"/>
              <a:cs typeface="Roboto"/>
              <a:sym typeface="Roboto"/>
            </a:endParaRPr>
          </a:p>
        </p:txBody>
      </p:sp>
      <p:sp>
        <p:nvSpPr>
          <p:cNvPr id="446" name="Google Shape;446;p39"/>
          <p:cNvSpPr/>
          <p:nvPr/>
        </p:nvSpPr>
        <p:spPr>
          <a:xfrm>
            <a:off x="2919450" y="1633975"/>
            <a:ext cx="1249200" cy="4338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47" name="Google Shape;447;p39"/>
          <p:cNvSpPr/>
          <p:nvPr/>
        </p:nvSpPr>
        <p:spPr>
          <a:xfrm>
            <a:off x="2919450" y="1633975"/>
            <a:ext cx="1249200" cy="4338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PUT/POST</a:t>
            </a:r>
            <a:endParaRPr sz="1200">
              <a:solidFill>
                <a:schemeClr val="lt1"/>
              </a:solidFill>
              <a:latin typeface="Dosis"/>
              <a:ea typeface="Dosis"/>
              <a:cs typeface="Dosis"/>
              <a:sym typeface="Dosis"/>
            </a:endParaRPr>
          </a:p>
        </p:txBody>
      </p:sp>
      <p:sp>
        <p:nvSpPr>
          <p:cNvPr id="448" name="Google Shape;448;p39"/>
          <p:cNvSpPr/>
          <p:nvPr/>
        </p:nvSpPr>
        <p:spPr>
          <a:xfrm>
            <a:off x="5195888" y="1170200"/>
            <a:ext cx="1177800" cy="3594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GET (response)</a:t>
            </a:r>
            <a:endParaRPr sz="1200">
              <a:solidFill>
                <a:schemeClr val="lt1"/>
              </a:solidFill>
              <a:latin typeface="Dosis"/>
              <a:ea typeface="Dosis"/>
              <a:cs typeface="Dosis"/>
              <a:sym typeface="Dosis"/>
            </a:endParaRPr>
          </a:p>
        </p:txBody>
      </p:sp>
      <p:sp>
        <p:nvSpPr>
          <p:cNvPr id="449" name="Google Shape;449;p39"/>
          <p:cNvSpPr/>
          <p:nvPr/>
        </p:nvSpPr>
        <p:spPr>
          <a:xfrm>
            <a:off x="5175987" y="2004200"/>
            <a:ext cx="1249200" cy="359400"/>
          </a:xfrm>
          <a:prstGeom prst="lef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GET</a:t>
            </a:r>
            <a:endParaRPr sz="1200">
              <a:solidFill>
                <a:schemeClr val="lt1"/>
              </a:solidFill>
              <a:latin typeface="Dosis"/>
              <a:ea typeface="Dosis"/>
              <a:cs typeface="Dosis"/>
              <a:sym typeface="Dosis"/>
            </a:endParaRPr>
          </a:p>
        </p:txBody>
      </p:sp>
      <p:sp>
        <p:nvSpPr>
          <p:cNvPr id="450" name="Google Shape;450;p39"/>
          <p:cNvSpPr/>
          <p:nvPr/>
        </p:nvSpPr>
        <p:spPr>
          <a:xfrm>
            <a:off x="5220575" y="1156100"/>
            <a:ext cx="1177800" cy="3594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1" name="Google Shape;451;p39"/>
          <p:cNvSpPr/>
          <p:nvPr/>
        </p:nvSpPr>
        <p:spPr>
          <a:xfrm rot="10800000">
            <a:off x="5221775" y="1941075"/>
            <a:ext cx="1177800" cy="3594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2" name="Google Shape;452;p3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3" name="Google Shape;453;p39"/>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Will Wood</a:t>
            </a:r>
            <a:endParaRPr b="1" sz="13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46"/>
                                        </p:tgtEl>
                                      </p:cBhvr>
                                    </p:animEffect>
                                    <p:set>
                                      <p:cBhvr>
                                        <p:cTn dur="1" fill="hold">
                                          <p:stCondLst>
                                            <p:cond delay="1000"/>
                                          </p:stCondLst>
                                        </p:cTn>
                                        <p:tgtEl>
                                          <p:spTgt spid="4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xit" presetID="10" presetSubtype="0">
                                  <p:stCondLst>
                                    <p:cond delay="0"/>
                                  </p:stCondLst>
                                  <p:childTnLst>
                                    <p:animEffect filter="fade" transition="out">
                                      <p:cBhvr>
                                        <p:cTn dur="1000"/>
                                        <p:tgtEl>
                                          <p:spTgt spid="451"/>
                                        </p:tgtEl>
                                      </p:cBhvr>
                                    </p:animEffect>
                                    <p:set>
                                      <p:cBhvr>
                                        <p:cTn dur="1" fill="hold">
                                          <p:stCondLst>
                                            <p:cond delay="1000"/>
                                          </p:stCondLst>
                                        </p:cTn>
                                        <p:tgtEl>
                                          <p:spTgt spid="4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0"/>
                                        </p:tgtEl>
                                      </p:cBhvr>
                                    </p:animEffect>
                                    <p:set>
                                      <p:cBhvr>
                                        <p:cTn dur="1" fill="hold">
                                          <p:stCondLst>
                                            <p:cond delay="1000"/>
                                          </p:stCondLst>
                                        </p:cTn>
                                        <p:tgtEl>
                                          <p:spTgt spid="4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Wifi: Part ‘Accessibility’</a:t>
            </a:r>
            <a:endParaRPr/>
          </a:p>
        </p:txBody>
      </p:sp>
      <p:pic>
        <p:nvPicPr>
          <p:cNvPr id="459" name="Google Shape;459;p40"/>
          <p:cNvPicPr preferRelativeResize="0"/>
          <p:nvPr/>
        </p:nvPicPr>
        <p:blipFill rotWithShape="1">
          <a:blip r:embed="rId3">
            <a:alphaModFix/>
          </a:blip>
          <a:srcRect b="6744" l="0" r="3053" t="12584"/>
          <a:stretch/>
        </p:blipFill>
        <p:spPr>
          <a:xfrm>
            <a:off x="1230025" y="1435300"/>
            <a:ext cx="1491325" cy="820925"/>
          </a:xfrm>
          <a:prstGeom prst="rect">
            <a:avLst/>
          </a:prstGeom>
          <a:noFill/>
          <a:ln cap="flat" cmpd="sng" w="9525">
            <a:solidFill>
              <a:srgbClr val="343764"/>
            </a:solidFill>
            <a:prstDash val="solid"/>
            <a:round/>
            <a:headEnd len="sm" w="sm" type="none"/>
            <a:tailEnd len="sm" w="sm" type="none"/>
          </a:ln>
        </p:spPr>
      </p:pic>
      <p:pic>
        <p:nvPicPr>
          <p:cNvPr id="460" name="Google Shape;460;p40"/>
          <p:cNvPicPr preferRelativeResize="0"/>
          <p:nvPr/>
        </p:nvPicPr>
        <p:blipFill>
          <a:blip r:embed="rId4">
            <a:alphaModFix/>
          </a:blip>
          <a:stretch>
            <a:fillRect/>
          </a:stretch>
        </p:blipFill>
        <p:spPr>
          <a:xfrm>
            <a:off x="6597700" y="1361888"/>
            <a:ext cx="1249075" cy="967750"/>
          </a:xfrm>
          <a:prstGeom prst="rect">
            <a:avLst/>
          </a:prstGeom>
          <a:noFill/>
          <a:ln>
            <a:noFill/>
          </a:ln>
        </p:spPr>
      </p:pic>
      <p:sp>
        <p:nvSpPr>
          <p:cNvPr id="461" name="Google Shape;461;p40"/>
          <p:cNvSpPr/>
          <p:nvPr/>
        </p:nvSpPr>
        <p:spPr>
          <a:xfrm>
            <a:off x="998825" y="1185150"/>
            <a:ext cx="1839600" cy="1386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2" name="Google Shape;462;p40"/>
          <p:cNvSpPr/>
          <p:nvPr/>
        </p:nvSpPr>
        <p:spPr>
          <a:xfrm>
            <a:off x="4180675" y="1156100"/>
            <a:ext cx="996000" cy="122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3" name="Google Shape;463;p40"/>
          <p:cNvSpPr/>
          <p:nvPr/>
        </p:nvSpPr>
        <p:spPr>
          <a:xfrm>
            <a:off x="6473875" y="1177875"/>
            <a:ext cx="1461600" cy="1301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64" name="Google Shape;464;p40"/>
          <p:cNvPicPr preferRelativeResize="0"/>
          <p:nvPr/>
        </p:nvPicPr>
        <p:blipFill>
          <a:blip r:embed="rId5">
            <a:alphaModFix/>
          </a:blip>
          <a:stretch>
            <a:fillRect/>
          </a:stretch>
        </p:blipFill>
        <p:spPr>
          <a:xfrm>
            <a:off x="4230050" y="1318263"/>
            <a:ext cx="897250" cy="897250"/>
          </a:xfrm>
          <a:prstGeom prst="rect">
            <a:avLst/>
          </a:prstGeom>
          <a:noFill/>
          <a:ln>
            <a:noFill/>
          </a:ln>
        </p:spPr>
      </p:pic>
      <p:sp>
        <p:nvSpPr>
          <p:cNvPr id="465" name="Google Shape;465;p40"/>
          <p:cNvSpPr/>
          <p:nvPr/>
        </p:nvSpPr>
        <p:spPr>
          <a:xfrm>
            <a:off x="2919450" y="1633975"/>
            <a:ext cx="1249200" cy="4338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6" name="Google Shape;466;p40"/>
          <p:cNvSpPr/>
          <p:nvPr/>
        </p:nvSpPr>
        <p:spPr>
          <a:xfrm>
            <a:off x="2919450" y="1633975"/>
            <a:ext cx="1249200" cy="4338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PUT/POST</a:t>
            </a:r>
            <a:endParaRPr sz="1200">
              <a:solidFill>
                <a:schemeClr val="lt1"/>
              </a:solidFill>
              <a:latin typeface="Dosis"/>
              <a:ea typeface="Dosis"/>
              <a:cs typeface="Dosis"/>
              <a:sym typeface="Dosis"/>
            </a:endParaRPr>
          </a:p>
        </p:txBody>
      </p:sp>
      <p:sp>
        <p:nvSpPr>
          <p:cNvPr id="467" name="Google Shape;467;p40"/>
          <p:cNvSpPr/>
          <p:nvPr/>
        </p:nvSpPr>
        <p:spPr>
          <a:xfrm>
            <a:off x="5195888" y="1170200"/>
            <a:ext cx="1177800" cy="3594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GET (response)</a:t>
            </a:r>
            <a:endParaRPr sz="1200">
              <a:solidFill>
                <a:schemeClr val="lt1"/>
              </a:solidFill>
              <a:latin typeface="Dosis"/>
              <a:ea typeface="Dosis"/>
              <a:cs typeface="Dosis"/>
              <a:sym typeface="Dosis"/>
            </a:endParaRPr>
          </a:p>
        </p:txBody>
      </p:sp>
      <p:sp>
        <p:nvSpPr>
          <p:cNvPr id="468" name="Google Shape;468;p40"/>
          <p:cNvSpPr/>
          <p:nvPr/>
        </p:nvSpPr>
        <p:spPr>
          <a:xfrm>
            <a:off x="5175987" y="2004200"/>
            <a:ext cx="1249200" cy="359400"/>
          </a:xfrm>
          <a:prstGeom prst="lef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GET</a:t>
            </a:r>
            <a:endParaRPr sz="1200">
              <a:solidFill>
                <a:schemeClr val="lt1"/>
              </a:solidFill>
              <a:latin typeface="Dosis"/>
              <a:ea typeface="Dosis"/>
              <a:cs typeface="Dosis"/>
              <a:sym typeface="Dosis"/>
            </a:endParaRPr>
          </a:p>
        </p:txBody>
      </p:sp>
      <p:sp>
        <p:nvSpPr>
          <p:cNvPr id="469" name="Google Shape;469;p40"/>
          <p:cNvSpPr txBox="1"/>
          <p:nvPr/>
        </p:nvSpPr>
        <p:spPr>
          <a:xfrm>
            <a:off x="0" y="2623300"/>
            <a:ext cx="3174900" cy="22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Dosis"/>
                <a:ea typeface="Dosis"/>
                <a:cs typeface="Dosis"/>
                <a:sym typeface="Dosis"/>
              </a:rPr>
              <a:t>Accessibility:</a:t>
            </a:r>
            <a:br>
              <a:rPr lang="en" sz="2400">
                <a:solidFill>
                  <a:schemeClr val="dk1"/>
                </a:solidFill>
                <a:latin typeface="Dosis"/>
                <a:ea typeface="Dosis"/>
                <a:cs typeface="Dosis"/>
                <a:sym typeface="Dosis"/>
              </a:rPr>
            </a:br>
            <a:r>
              <a:rPr lang="en" sz="2000">
                <a:solidFill>
                  <a:schemeClr val="dk1"/>
                </a:solidFill>
                <a:latin typeface="Dosis"/>
                <a:ea typeface="Dosis"/>
                <a:cs typeface="Dosis"/>
                <a:sym typeface="Dosis"/>
              </a:rPr>
              <a:t>Selecting a well known, easy-to-use tech stack</a:t>
            </a:r>
            <a:endParaRPr sz="2000">
              <a:solidFill>
                <a:schemeClr val="dk1"/>
              </a:solidFill>
              <a:latin typeface="Dosis"/>
              <a:ea typeface="Dosis"/>
              <a:cs typeface="Dosis"/>
              <a:sym typeface="Dosis"/>
            </a:endParaRPr>
          </a:p>
        </p:txBody>
      </p:sp>
      <p:sp>
        <p:nvSpPr>
          <p:cNvPr id="470" name="Google Shape;470;p40"/>
          <p:cNvSpPr txBox="1"/>
          <p:nvPr/>
        </p:nvSpPr>
        <p:spPr>
          <a:xfrm>
            <a:off x="2807125" y="2936300"/>
            <a:ext cx="4278600" cy="18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Dosis"/>
                <a:ea typeface="Dosis"/>
                <a:cs typeface="Dosis"/>
                <a:sym typeface="Dosis"/>
              </a:rPr>
              <a:t>Potential Options:</a:t>
            </a:r>
            <a:endParaRPr sz="2200">
              <a:solidFill>
                <a:schemeClr val="dk1"/>
              </a:solidFill>
              <a:latin typeface="Dosis"/>
              <a:ea typeface="Dosis"/>
              <a:cs typeface="Dosis"/>
              <a:sym typeface="Dosis"/>
            </a:endParaRPr>
          </a:p>
          <a:p>
            <a:pPr indent="-323850" lvl="0" marL="457200" rtl="0" algn="l">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REST API vs GraphQL vs SOAP vs gRPC </a:t>
            </a:r>
            <a:endParaRPr sz="1500">
              <a:solidFill>
                <a:schemeClr val="dk1"/>
              </a:solidFill>
              <a:latin typeface="Dosis"/>
              <a:ea typeface="Dosis"/>
              <a:cs typeface="Dosis"/>
              <a:sym typeface="Dosis"/>
            </a:endParaRPr>
          </a:p>
          <a:p>
            <a:pPr indent="-323850" lvl="0" marL="457200" rtl="0" algn="l">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Django vs Flask vs PHP</a:t>
            </a:r>
            <a:endParaRPr sz="1500">
              <a:solidFill>
                <a:schemeClr val="dk1"/>
              </a:solidFill>
              <a:latin typeface="Dosis"/>
              <a:ea typeface="Dosis"/>
              <a:cs typeface="Dosis"/>
              <a:sym typeface="Dosis"/>
            </a:endParaRPr>
          </a:p>
          <a:p>
            <a:pPr indent="-323850" lvl="0" marL="457200" rtl="0" algn="l">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Websocket vs Web Server</a:t>
            </a:r>
            <a:endParaRPr sz="1500">
              <a:solidFill>
                <a:schemeClr val="dk1"/>
              </a:solidFill>
              <a:latin typeface="Dosis"/>
              <a:ea typeface="Dosis"/>
              <a:cs typeface="Dosis"/>
              <a:sym typeface="Dosis"/>
            </a:endParaRPr>
          </a:p>
          <a:p>
            <a:pPr indent="0" lvl="0" marL="457200" rtl="0" algn="l">
              <a:spcBef>
                <a:spcPts val="0"/>
              </a:spcBef>
              <a:spcAft>
                <a:spcPts val="0"/>
              </a:spcAft>
              <a:buNone/>
            </a:pPr>
            <a:r>
              <a:t/>
            </a:r>
            <a:endParaRPr>
              <a:solidFill>
                <a:schemeClr val="dk1"/>
              </a:solidFill>
              <a:latin typeface="Dosis"/>
              <a:ea typeface="Dosis"/>
              <a:cs typeface="Dosis"/>
              <a:sym typeface="Dosis"/>
            </a:endParaRPr>
          </a:p>
        </p:txBody>
      </p:sp>
      <p:pic>
        <p:nvPicPr>
          <p:cNvPr id="471" name="Google Shape;471;p40"/>
          <p:cNvPicPr preferRelativeResize="0"/>
          <p:nvPr/>
        </p:nvPicPr>
        <p:blipFill>
          <a:blip r:embed="rId6">
            <a:alphaModFix/>
          </a:blip>
          <a:stretch>
            <a:fillRect/>
          </a:stretch>
        </p:blipFill>
        <p:spPr>
          <a:xfrm rot="1613375">
            <a:off x="4795915" y="919640"/>
            <a:ext cx="553471" cy="553471"/>
          </a:xfrm>
          <a:prstGeom prst="rect">
            <a:avLst/>
          </a:prstGeom>
          <a:noFill/>
          <a:ln>
            <a:noFill/>
          </a:ln>
        </p:spPr>
      </p:pic>
      <p:pic>
        <p:nvPicPr>
          <p:cNvPr id="472" name="Google Shape;472;p40"/>
          <p:cNvPicPr preferRelativeResize="0"/>
          <p:nvPr/>
        </p:nvPicPr>
        <p:blipFill>
          <a:blip r:embed="rId7">
            <a:alphaModFix/>
          </a:blip>
          <a:stretch>
            <a:fillRect/>
          </a:stretch>
        </p:blipFill>
        <p:spPr>
          <a:xfrm>
            <a:off x="4180675" y="2067775"/>
            <a:ext cx="467050" cy="467050"/>
          </a:xfrm>
          <a:prstGeom prst="rect">
            <a:avLst/>
          </a:prstGeom>
          <a:noFill/>
          <a:ln>
            <a:noFill/>
          </a:ln>
        </p:spPr>
      </p:pic>
      <p:sp>
        <p:nvSpPr>
          <p:cNvPr id="473" name="Google Shape;473;p40"/>
          <p:cNvSpPr txBox="1"/>
          <p:nvPr/>
        </p:nvSpPr>
        <p:spPr>
          <a:xfrm>
            <a:off x="6473875" y="2936300"/>
            <a:ext cx="2352000" cy="16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Solution:</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Build a lightweight web server in Python using Flask to act as a REST API backend </a:t>
            </a:r>
            <a:endParaRPr sz="1500">
              <a:solidFill>
                <a:schemeClr val="dk1"/>
              </a:solidFill>
              <a:latin typeface="Roboto"/>
              <a:ea typeface="Roboto"/>
              <a:cs typeface="Roboto"/>
              <a:sym typeface="Roboto"/>
            </a:endParaRPr>
          </a:p>
        </p:txBody>
      </p:sp>
      <p:sp>
        <p:nvSpPr>
          <p:cNvPr id="474" name="Google Shape;474;p4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5" name="Google Shape;475;p40"/>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Will Wood</a:t>
            </a:r>
            <a:endParaRPr b="1" sz="13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1"/>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Peripherals </a:t>
            </a:r>
            <a:endParaRPr/>
          </a:p>
        </p:txBody>
      </p:sp>
      <p:sp>
        <p:nvSpPr>
          <p:cNvPr id="481" name="Google Shape;481;p41"/>
          <p:cNvSpPr txBox="1"/>
          <p:nvPr/>
        </p:nvSpPr>
        <p:spPr>
          <a:xfrm>
            <a:off x="5421900" y="3876175"/>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Abisha Fenn</a:t>
            </a:r>
            <a:endParaRPr b="1" sz="13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 name="Shape 183"/>
        <p:cNvGrpSpPr/>
        <p:nvPr/>
      </p:nvGrpSpPr>
      <p:grpSpPr>
        <a:xfrm>
          <a:off x="0" y="0"/>
          <a:ext cx="0" cy="0"/>
          <a:chOff x="0" y="0"/>
          <a:chExt cx="0" cy="0"/>
        </a:xfrm>
      </p:grpSpPr>
      <p:sp>
        <p:nvSpPr>
          <p:cNvPr id="184" name="Google Shape;184;p24"/>
          <p:cNvSpPr txBox="1"/>
          <p:nvPr/>
        </p:nvSpPr>
        <p:spPr>
          <a:xfrm>
            <a:off x="1841375" y="260575"/>
            <a:ext cx="5749200" cy="4463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AutoNum type="arabicParenR"/>
            </a:pPr>
            <a:r>
              <a:rPr b="1" lang="en">
                <a:solidFill>
                  <a:schemeClr val="lt1"/>
                </a:solidFill>
                <a:latin typeface="Roboto"/>
                <a:ea typeface="Roboto"/>
                <a:cs typeface="Roboto"/>
                <a:sym typeface="Roboto"/>
              </a:rPr>
              <a:t>Intro</a:t>
            </a:r>
            <a:endParaRPr b="1">
              <a:solidFill>
                <a:schemeClr val="lt1"/>
              </a:solidFill>
              <a:latin typeface="Roboto"/>
              <a:ea typeface="Roboto"/>
              <a:cs typeface="Roboto"/>
              <a:sym typeface="Roboto"/>
            </a:endParaRPr>
          </a:p>
          <a:p>
            <a:pPr indent="-304800" lvl="1" marL="914400" rtl="0" algn="l">
              <a:spcBef>
                <a:spcPts val="0"/>
              </a:spcBef>
              <a:spcAft>
                <a:spcPts val="0"/>
              </a:spcAft>
              <a:buClr>
                <a:schemeClr val="lt1"/>
              </a:buClr>
              <a:buSzPts val="1200"/>
              <a:buFont typeface="Roboto"/>
              <a:buAutoNum type="alphaLcParenR"/>
            </a:pPr>
            <a:r>
              <a:rPr b="1" lang="en" sz="1200">
                <a:solidFill>
                  <a:schemeClr val="lt1"/>
                </a:solidFill>
                <a:latin typeface="Roboto"/>
                <a:ea typeface="Roboto"/>
                <a:cs typeface="Roboto"/>
                <a:sym typeface="Roboto"/>
              </a:rPr>
              <a:t>Example user and how competitors don’t meet their needs</a:t>
            </a:r>
            <a:endParaRPr b="1" sz="1200">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arenR"/>
            </a:pPr>
            <a:r>
              <a:rPr b="1" lang="en">
                <a:solidFill>
                  <a:schemeClr val="lt1"/>
                </a:solidFill>
                <a:latin typeface="Roboto"/>
                <a:ea typeface="Roboto"/>
                <a:cs typeface="Roboto"/>
                <a:sym typeface="Roboto"/>
              </a:rPr>
              <a:t>Functional Block Diagrams</a:t>
            </a:r>
            <a:endParaRPr b="1">
              <a:solidFill>
                <a:schemeClr val="lt1"/>
              </a:solidFill>
              <a:latin typeface="Roboto"/>
              <a:ea typeface="Roboto"/>
              <a:cs typeface="Roboto"/>
              <a:sym typeface="Roboto"/>
            </a:endParaRPr>
          </a:p>
          <a:p>
            <a:pPr indent="-304800" lvl="1" marL="914400" rtl="0" algn="l">
              <a:spcBef>
                <a:spcPts val="0"/>
              </a:spcBef>
              <a:spcAft>
                <a:spcPts val="0"/>
              </a:spcAft>
              <a:buClr>
                <a:schemeClr val="lt1"/>
              </a:buClr>
              <a:buSzPts val="1200"/>
              <a:buFont typeface="Roboto"/>
              <a:buAutoNum type="alphaLcParenR"/>
            </a:pPr>
            <a:r>
              <a:rPr b="1" lang="en" sz="1200">
                <a:solidFill>
                  <a:schemeClr val="lt1"/>
                </a:solidFill>
                <a:latin typeface="Roboto"/>
                <a:ea typeface="Roboto"/>
                <a:cs typeface="Roboto"/>
                <a:sym typeface="Roboto"/>
              </a:rPr>
              <a:t>System</a:t>
            </a:r>
            <a:endParaRPr b="1" sz="1200">
              <a:solidFill>
                <a:schemeClr val="lt1"/>
              </a:solidFill>
              <a:latin typeface="Roboto"/>
              <a:ea typeface="Roboto"/>
              <a:cs typeface="Roboto"/>
              <a:sym typeface="Roboto"/>
            </a:endParaRPr>
          </a:p>
          <a:p>
            <a:pPr indent="-304800" lvl="1" marL="914400" rtl="0" algn="l">
              <a:spcBef>
                <a:spcPts val="0"/>
              </a:spcBef>
              <a:spcAft>
                <a:spcPts val="0"/>
              </a:spcAft>
              <a:buClr>
                <a:schemeClr val="lt1"/>
              </a:buClr>
              <a:buSzPts val="1200"/>
              <a:buFont typeface="Roboto"/>
              <a:buAutoNum type="alphaLcParenR"/>
            </a:pPr>
            <a:r>
              <a:rPr b="1" lang="en" sz="1200">
                <a:solidFill>
                  <a:schemeClr val="lt1"/>
                </a:solidFill>
                <a:latin typeface="Roboto"/>
                <a:ea typeface="Roboto"/>
                <a:cs typeface="Roboto"/>
                <a:sym typeface="Roboto"/>
              </a:rPr>
              <a:t>User Flow</a:t>
            </a:r>
            <a:endParaRPr b="1" sz="1200">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arenR"/>
            </a:pPr>
            <a:r>
              <a:rPr b="1" lang="en">
                <a:solidFill>
                  <a:schemeClr val="lt1"/>
                </a:solidFill>
                <a:latin typeface="Roboto"/>
                <a:ea typeface="Roboto"/>
                <a:cs typeface="Roboto"/>
                <a:sym typeface="Roboto"/>
              </a:rPr>
              <a:t>Subsystems</a:t>
            </a:r>
            <a:endParaRPr b="1">
              <a:solidFill>
                <a:schemeClr val="lt1"/>
              </a:solidFill>
              <a:latin typeface="Roboto"/>
              <a:ea typeface="Roboto"/>
              <a:cs typeface="Roboto"/>
              <a:sym typeface="Roboto"/>
            </a:endParaRPr>
          </a:p>
          <a:p>
            <a:pPr indent="-304800" lvl="1" marL="914400" rtl="0" algn="l">
              <a:spcBef>
                <a:spcPts val="0"/>
              </a:spcBef>
              <a:spcAft>
                <a:spcPts val="0"/>
              </a:spcAft>
              <a:buClr>
                <a:schemeClr val="lt1"/>
              </a:buClr>
              <a:buSzPts val="1200"/>
              <a:buFont typeface="Roboto"/>
              <a:buAutoNum type="alphaLcParenR"/>
            </a:pPr>
            <a:r>
              <a:rPr b="1" lang="en" sz="1200">
                <a:solidFill>
                  <a:schemeClr val="lt1"/>
                </a:solidFill>
                <a:latin typeface="Roboto"/>
                <a:ea typeface="Roboto"/>
                <a:cs typeface="Roboto"/>
                <a:sym typeface="Roboto"/>
              </a:rPr>
              <a:t>Designing a User Interface</a:t>
            </a:r>
            <a:endParaRPr b="1" sz="1200">
              <a:solidFill>
                <a:schemeClr val="lt1"/>
              </a:solidFill>
              <a:latin typeface="Roboto"/>
              <a:ea typeface="Roboto"/>
              <a:cs typeface="Roboto"/>
              <a:sym typeface="Roboto"/>
            </a:endParaRPr>
          </a:p>
          <a:p>
            <a:pPr indent="-298450" lvl="2" marL="1371600" rtl="0" algn="l">
              <a:spcBef>
                <a:spcPts val="0"/>
              </a:spcBef>
              <a:spcAft>
                <a:spcPts val="0"/>
              </a:spcAft>
              <a:buClr>
                <a:schemeClr val="lt1"/>
              </a:buClr>
              <a:buSzPts val="1100"/>
              <a:buFont typeface="Roboto"/>
              <a:buAutoNum type="romanLcParenR"/>
            </a:pPr>
            <a:r>
              <a:rPr b="1" lang="en" sz="1100">
                <a:solidFill>
                  <a:schemeClr val="lt1"/>
                </a:solidFill>
                <a:latin typeface="Roboto"/>
                <a:ea typeface="Roboto"/>
                <a:cs typeface="Roboto"/>
                <a:sym typeface="Roboto"/>
              </a:rPr>
              <a:t>Website</a:t>
            </a:r>
            <a:endParaRPr b="1" sz="1100">
              <a:solidFill>
                <a:schemeClr val="lt1"/>
              </a:solidFill>
              <a:latin typeface="Roboto"/>
              <a:ea typeface="Roboto"/>
              <a:cs typeface="Roboto"/>
              <a:sym typeface="Roboto"/>
            </a:endParaRPr>
          </a:p>
          <a:p>
            <a:pPr indent="-298450" lvl="2" marL="1371600" rtl="0" algn="l">
              <a:spcBef>
                <a:spcPts val="0"/>
              </a:spcBef>
              <a:spcAft>
                <a:spcPts val="0"/>
              </a:spcAft>
              <a:buClr>
                <a:schemeClr val="lt1"/>
              </a:buClr>
              <a:buSzPts val="1100"/>
              <a:buFont typeface="Roboto"/>
              <a:buAutoNum type="romanLcParenR"/>
            </a:pPr>
            <a:r>
              <a:rPr b="1" lang="en" sz="1100">
                <a:solidFill>
                  <a:schemeClr val="lt1"/>
                </a:solidFill>
                <a:latin typeface="Roboto"/>
                <a:ea typeface="Roboto"/>
                <a:cs typeface="Roboto"/>
                <a:sym typeface="Roboto"/>
              </a:rPr>
              <a:t>Peripherals </a:t>
            </a:r>
            <a:endParaRPr b="1" sz="1100">
              <a:solidFill>
                <a:schemeClr val="lt1"/>
              </a:solidFill>
              <a:latin typeface="Roboto"/>
              <a:ea typeface="Roboto"/>
              <a:cs typeface="Roboto"/>
              <a:sym typeface="Roboto"/>
            </a:endParaRPr>
          </a:p>
          <a:p>
            <a:pPr indent="-304800" lvl="1" marL="914400" rtl="0" algn="l">
              <a:spcBef>
                <a:spcPts val="0"/>
              </a:spcBef>
              <a:spcAft>
                <a:spcPts val="0"/>
              </a:spcAft>
              <a:buClr>
                <a:schemeClr val="lt1"/>
              </a:buClr>
              <a:buSzPts val="1200"/>
              <a:buFont typeface="Roboto"/>
              <a:buAutoNum type="alphaLcParenR"/>
            </a:pPr>
            <a:r>
              <a:rPr b="1" lang="en" sz="1200">
                <a:solidFill>
                  <a:schemeClr val="lt1"/>
                </a:solidFill>
                <a:latin typeface="Roboto"/>
                <a:ea typeface="Roboto"/>
                <a:cs typeface="Roboto"/>
                <a:sym typeface="Roboto"/>
              </a:rPr>
              <a:t>Implementation with User Interface</a:t>
            </a:r>
            <a:endParaRPr b="1" sz="1200">
              <a:solidFill>
                <a:schemeClr val="lt1"/>
              </a:solidFill>
              <a:latin typeface="Roboto"/>
              <a:ea typeface="Roboto"/>
              <a:cs typeface="Roboto"/>
              <a:sym typeface="Roboto"/>
            </a:endParaRPr>
          </a:p>
          <a:p>
            <a:pPr indent="-298450" lvl="2" marL="1371600" rtl="0" algn="l">
              <a:spcBef>
                <a:spcPts val="0"/>
              </a:spcBef>
              <a:spcAft>
                <a:spcPts val="0"/>
              </a:spcAft>
              <a:buClr>
                <a:schemeClr val="lt1"/>
              </a:buClr>
              <a:buSzPts val="1100"/>
              <a:buFont typeface="Roboto"/>
              <a:buAutoNum type="romanLcParenR"/>
            </a:pPr>
            <a:r>
              <a:rPr b="1" lang="en" sz="1100">
                <a:solidFill>
                  <a:schemeClr val="lt1"/>
                </a:solidFill>
                <a:latin typeface="Roboto"/>
                <a:ea typeface="Roboto"/>
                <a:cs typeface="Roboto"/>
                <a:sym typeface="Roboto"/>
              </a:rPr>
              <a:t>Integration (command library)</a:t>
            </a:r>
            <a:endParaRPr b="1" sz="1100">
              <a:solidFill>
                <a:schemeClr val="lt1"/>
              </a:solidFill>
              <a:latin typeface="Roboto"/>
              <a:ea typeface="Roboto"/>
              <a:cs typeface="Roboto"/>
              <a:sym typeface="Roboto"/>
            </a:endParaRPr>
          </a:p>
          <a:p>
            <a:pPr indent="-298450" lvl="2" marL="1371600" rtl="0" algn="l">
              <a:spcBef>
                <a:spcPts val="0"/>
              </a:spcBef>
              <a:spcAft>
                <a:spcPts val="0"/>
              </a:spcAft>
              <a:buClr>
                <a:schemeClr val="lt1"/>
              </a:buClr>
              <a:buSzPts val="1100"/>
              <a:buFont typeface="Roboto"/>
              <a:buAutoNum type="romanLcParenR"/>
            </a:pPr>
            <a:r>
              <a:rPr b="1" lang="en" sz="1100">
                <a:solidFill>
                  <a:schemeClr val="lt1"/>
                </a:solidFill>
                <a:latin typeface="Roboto"/>
                <a:ea typeface="Roboto"/>
                <a:cs typeface="Roboto"/>
                <a:sym typeface="Roboto"/>
              </a:rPr>
              <a:t>Communication</a:t>
            </a:r>
            <a:endParaRPr b="1" sz="1100">
              <a:solidFill>
                <a:schemeClr val="lt1"/>
              </a:solidFill>
              <a:latin typeface="Roboto"/>
              <a:ea typeface="Roboto"/>
              <a:cs typeface="Roboto"/>
              <a:sym typeface="Roboto"/>
            </a:endParaRPr>
          </a:p>
          <a:p>
            <a:pPr indent="-298450" lvl="2" marL="1371600" rtl="0" algn="l">
              <a:spcBef>
                <a:spcPts val="0"/>
              </a:spcBef>
              <a:spcAft>
                <a:spcPts val="0"/>
              </a:spcAft>
              <a:buClr>
                <a:schemeClr val="lt1"/>
              </a:buClr>
              <a:buSzPts val="1100"/>
              <a:buFont typeface="Roboto"/>
              <a:buAutoNum type="romanLcParenR"/>
            </a:pPr>
            <a:r>
              <a:rPr b="1" lang="en" sz="1100">
                <a:solidFill>
                  <a:schemeClr val="lt1"/>
                </a:solidFill>
                <a:latin typeface="Roboto"/>
                <a:ea typeface="Roboto"/>
                <a:cs typeface="Roboto"/>
                <a:sym typeface="Roboto"/>
              </a:rPr>
              <a:t>Microcontroller change </a:t>
            </a:r>
            <a:endParaRPr b="1" sz="1100">
              <a:solidFill>
                <a:schemeClr val="lt1"/>
              </a:solidFill>
              <a:latin typeface="Roboto"/>
              <a:ea typeface="Roboto"/>
              <a:cs typeface="Roboto"/>
              <a:sym typeface="Roboto"/>
            </a:endParaRPr>
          </a:p>
          <a:p>
            <a:pPr indent="-304800" lvl="1" marL="914400" rtl="0" algn="l">
              <a:spcBef>
                <a:spcPts val="0"/>
              </a:spcBef>
              <a:spcAft>
                <a:spcPts val="0"/>
              </a:spcAft>
              <a:buClr>
                <a:schemeClr val="lt1"/>
              </a:buClr>
              <a:buSzPts val="1200"/>
              <a:buFont typeface="Roboto"/>
              <a:buAutoNum type="alphaLcParenR"/>
            </a:pPr>
            <a:r>
              <a:rPr b="1" lang="en" sz="1200">
                <a:solidFill>
                  <a:schemeClr val="lt1"/>
                </a:solidFill>
                <a:latin typeface="Roboto"/>
                <a:ea typeface="Roboto"/>
                <a:cs typeface="Roboto"/>
                <a:sym typeface="Roboto"/>
              </a:rPr>
              <a:t>Functionality while systems running</a:t>
            </a:r>
            <a:endParaRPr b="1" sz="1200">
              <a:solidFill>
                <a:schemeClr val="lt1"/>
              </a:solidFill>
              <a:latin typeface="Roboto"/>
              <a:ea typeface="Roboto"/>
              <a:cs typeface="Roboto"/>
              <a:sym typeface="Roboto"/>
            </a:endParaRPr>
          </a:p>
          <a:p>
            <a:pPr indent="-298450" lvl="2" marL="1371600" rtl="0" algn="l">
              <a:spcBef>
                <a:spcPts val="0"/>
              </a:spcBef>
              <a:spcAft>
                <a:spcPts val="0"/>
              </a:spcAft>
              <a:buClr>
                <a:schemeClr val="lt1"/>
              </a:buClr>
              <a:buSzPts val="1100"/>
              <a:buFont typeface="Roboto"/>
              <a:buAutoNum type="romanLcParenR"/>
            </a:pPr>
            <a:r>
              <a:rPr b="1" lang="en" sz="1100">
                <a:solidFill>
                  <a:schemeClr val="lt1"/>
                </a:solidFill>
                <a:latin typeface="Roboto"/>
                <a:ea typeface="Roboto"/>
                <a:cs typeface="Roboto"/>
                <a:sym typeface="Roboto"/>
              </a:rPr>
              <a:t>Embedded</a:t>
            </a:r>
            <a:endParaRPr b="1" sz="1100">
              <a:solidFill>
                <a:schemeClr val="lt1"/>
              </a:solidFill>
              <a:latin typeface="Roboto"/>
              <a:ea typeface="Roboto"/>
              <a:cs typeface="Roboto"/>
              <a:sym typeface="Roboto"/>
            </a:endParaRPr>
          </a:p>
          <a:p>
            <a:pPr indent="-298450" lvl="2" marL="1371600" rtl="0" algn="l">
              <a:spcBef>
                <a:spcPts val="0"/>
              </a:spcBef>
              <a:spcAft>
                <a:spcPts val="0"/>
              </a:spcAft>
              <a:buClr>
                <a:schemeClr val="lt1"/>
              </a:buClr>
              <a:buSzPts val="1100"/>
              <a:buFont typeface="Roboto"/>
              <a:buAutoNum type="romanLcParenR"/>
            </a:pPr>
            <a:r>
              <a:rPr b="1" lang="en" sz="1100">
                <a:solidFill>
                  <a:schemeClr val="lt1"/>
                </a:solidFill>
                <a:latin typeface="Roboto"/>
                <a:ea typeface="Roboto"/>
                <a:cs typeface="Roboto"/>
                <a:sym typeface="Roboto"/>
              </a:rPr>
              <a:t>PCB</a:t>
            </a:r>
            <a:endParaRPr b="1" sz="1100">
              <a:solidFill>
                <a:schemeClr val="lt1"/>
              </a:solidFill>
              <a:latin typeface="Roboto"/>
              <a:ea typeface="Roboto"/>
              <a:cs typeface="Roboto"/>
              <a:sym typeface="Roboto"/>
            </a:endParaRPr>
          </a:p>
          <a:p>
            <a:pPr indent="-298450" lvl="2" marL="1371600" rtl="0" algn="l">
              <a:spcBef>
                <a:spcPts val="0"/>
              </a:spcBef>
              <a:spcAft>
                <a:spcPts val="0"/>
              </a:spcAft>
              <a:buClr>
                <a:schemeClr val="lt1"/>
              </a:buClr>
              <a:buSzPts val="1100"/>
              <a:buFont typeface="Roboto"/>
              <a:buAutoNum type="romanLcParenR"/>
            </a:pPr>
            <a:r>
              <a:rPr b="1" lang="en" sz="1100">
                <a:solidFill>
                  <a:schemeClr val="lt1"/>
                </a:solidFill>
                <a:latin typeface="Roboto"/>
                <a:ea typeface="Roboto"/>
                <a:cs typeface="Roboto"/>
                <a:sym typeface="Roboto"/>
              </a:rPr>
              <a:t>Power </a:t>
            </a:r>
            <a:endParaRPr b="1" sz="1100">
              <a:solidFill>
                <a:schemeClr val="lt1"/>
              </a:solidFill>
              <a:latin typeface="Roboto"/>
              <a:ea typeface="Roboto"/>
              <a:cs typeface="Roboto"/>
              <a:sym typeface="Roboto"/>
            </a:endParaRPr>
          </a:p>
          <a:p>
            <a:pPr indent="-298450" lvl="2" marL="1371600" rtl="0" algn="l">
              <a:spcBef>
                <a:spcPts val="0"/>
              </a:spcBef>
              <a:spcAft>
                <a:spcPts val="0"/>
              </a:spcAft>
              <a:buClr>
                <a:schemeClr val="lt1"/>
              </a:buClr>
              <a:buSzPts val="1100"/>
              <a:buFont typeface="Roboto"/>
              <a:buAutoNum type="romanLcParenR"/>
            </a:pPr>
            <a:r>
              <a:rPr b="1" lang="en" sz="1100">
                <a:solidFill>
                  <a:schemeClr val="lt1"/>
                </a:solidFill>
                <a:latin typeface="Roboto"/>
                <a:ea typeface="Roboto"/>
                <a:cs typeface="Roboto"/>
                <a:sym typeface="Roboto"/>
              </a:rPr>
              <a:t>Enclosure</a:t>
            </a:r>
            <a:endParaRPr b="1" sz="1100">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arenR"/>
            </a:pPr>
            <a:r>
              <a:rPr b="1" lang="en">
                <a:solidFill>
                  <a:schemeClr val="lt1"/>
                </a:solidFill>
                <a:latin typeface="Roboto"/>
                <a:ea typeface="Roboto"/>
                <a:cs typeface="Roboto"/>
                <a:sym typeface="Roboto"/>
              </a:rPr>
              <a:t>Conclusion</a:t>
            </a:r>
            <a:endParaRPr b="1">
              <a:solidFill>
                <a:schemeClr val="lt1"/>
              </a:solidFill>
              <a:latin typeface="Roboto"/>
              <a:ea typeface="Roboto"/>
              <a:cs typeface="Roboto"/>
              <a:sym typeface="Roboto"/>
            </a:endParaRPr>
          </a:p>
          <a:p>
            <a:pPr indent="-304800" lvl="1" marL="914400" rtl="0" algn="l">
              <a:spcBef>
                <a:spcPts val="0"/>
              </a:spcBef>
              <a:spcAft>
                <a:spcPts val="0"/>
              </a:spcAft>
              <a:buClr>
                <a:schemeClr val="lt1"/>
              </a:buClr>
              <a:buSzPts val="1200"/>
              <a:buFont typeface="Roboto"/>
              <a:buAutoNum type="alphaLcParenR"/>
            </a:pPr>
            <a:r>
              <a:rPr b="1" lang="en" sz="1200">
                <a:solidFill>
                  <a:schemeClr val="lt1"/>
                </a:solidFill>
                <a:latin typeface="Roboto"/>
                <a:ea typeface="Roboto"/>
                <a:cs typeface="Roboto"/>
                <a:sym typeface="Roboto"/>
              </a:rPr>
              <a:t>“That’s why Shannon chooses protocontrol”</a:t>
            </a:r>
            <a:endParaRPr b="1" sz="12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AutoNum type="arabicParenR"/>
            </a:pPr>
            <a:r>
              <a:rPr b="1" lang="en" sz="1300">
                <a:solidFill>
                  <a:schemeClr val="lt1"/>
                </a:solidFill>
                <a:latin typeface="Roboto"/>
                <a:ea typeface="Roboto"/>
                <a:cs typeface="Roboto"/>
                <a:sym typeface="Roboto"/>
              </a:rPr>
              <a:t>Demo Day Plans</a:t>
            </a:r>
            <a:endParaRPr b="1"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AutoNum type="arabicParenR"/>
            </a:pPr>
            <a:r>
              <a:rPr b="1" lang="en" sz="1300">
                <a:solidFill>
                  <a:schemeClr val="lt1"/>
                </a:solidFill>
                <a:latin typeface="Roboto"/>
                <a:ea typeface="Roboto"/>
                <a:cs typeface="Roboto"/>
                <a:sym typeface="Roboto"/>
              </a:rPr>
              <a:t>Demo</a:t>
            </a:r>
            <a:endParaRPr b="1"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AutoNum type="arabicParenR"/>
            </a:pPr>
            <a:r>
              <a:rPr b="1" lang="en" sz="1300">
                <a:solidFill>
                  <a:schemeClr val="lt1"/>
                </a:solidFill>
                <a:latin typeface="Roboto"/>
                <a:ea typeface="Roboto"/>
                <a:cs typeface="Roboto"/>
                <a:sym typeface="Roboto"/>
              </a:rPr>
              <a:t>Questions</a:t>
            </a:r>
            <a:endParaRPr b="1" sz="1600">
              <a:solidFill>
                <a:schemeClr val="lt1"/>
              </a:solidFill>
              <a:latin typeface="Roboto"/>
              <a:ea typeface="Roboto"/>
              <a:cs typeface="Roboto"/>
              <a:sym typeface="Roboto"/>
            </a:endParaRPr>
          </a:p>
        </p:txBody>
      </p:sp>
      <p:sp>
        <p:nvSpPr>
          <p:cNvPr id="185" name="Google Shape;185;p2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Peripherals</a:t>
            </a:r>
            <a:endParaRPr/>
          </a:p>
        </p:txBody>
      </p:sp>
      <p:sp>
        <p:nvSpPr>
          <p:cNvPr id="487" name="Google Shape;487;p4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488" name="Google Shape;488;p42"/>
          <p:cNvGraphicFramePr/>
          <p:nvPr/>
        </p:nvGraphicFramePr>
        <p:xfrm>
          <a:off x="235050" y="2254038"/>
          <a:ext cx="3000000" cy="3000000"/>
        </p:xfrm>
        <a:graphic>
          <a:graphicData uri="http://schemas.openxmlformats.org/drawingml/2006/table">
            <a:tbl>
              <a:tblPr>
                <a:noFill/>
                <a:tableStyleId>{330947F3-F113-4040-91A2-7AD57BDE763E}</a:tableStyleId>
              </a:tblPr>
              <a:tblGrid>
                <a:gridCol w="1343950"/>
                <a:gridCol w="1322025"/>
                <a:gridCol w="1260650"/>
                <a:gridCol w="1260650"/>
                <a:gridCol w="1260650"/>
              </a:tblGrid>
              <a:tr h="1036225">
                <a:tc>
                  <a:txBody>
                    <a:bodyPr/>
                    <a:lstStyle/>
                    <a:p>
                      <a:pPr indent="0" lvl="0" marL="0" rtl="0" algn="l">
                        <a:spcBef>
                          <a:spcPts val="0"/>
                        </a:spcBef>
                        <a:spcAft>
                          <a:spcPts val="0"/>
                        </a:spcAft>
                        <a:buNone/>
                      </a:pPr>
                      <a:r>
                        <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Slider</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(0x20)</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Keypad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(0x21)</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Rotary Encoder</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(0x22)</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Arrow Buttons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(0x23)</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584100">
                <a:tc>
                  <a:txBody>
                    <a:bodyPr/>
                    <a:lstStyle/>
                    <a:p>
                      <a:pPr indent="0" lvl="0" marL="0" rtl="0" algn="l">
                        <a:spcBef>
                          <a:spcPts val="0"/>
                        </a:spcBef>
                        <a:spcAft>
                          <a:spcPts val="0"/>
                        </a:spcAft>
                        <a:buNone/>
                      </a:pPr>
                      <a:r>
                        <a:rPr b="1" lang="en" sz="1350">
                          <a:solidFill>
                            <a:srgbClr val="333333"/>
                          </a:solidFill>
                          <a:latin typeface="Montserrat"/>
                          <a:ea typeface="Montserrat"/>
                          <a:cs typeface="Montserrat"/>
                          <a:sym typeface="Montserrat"/>
                        </a:rPr>
                        <a:t>Website Icon</a:t>
                      </a:r>
                      <a:endParaRPr b="1" sz="1350">
                        <a:solidFill>
                          <a:srgbClr val="333333"/>
                        </a:solidFill>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350">
                        <a:solidFill>
                          <a:srgbClr val="333333"/>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350">
                        <a:solidFill>
                          <a:srgbClr val="333333"/>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822875">
                <a:tc>
                  <a:txBody>
                    <a:bodyPr/>
                    <a:lstStyle/>
                    <a:p>
                      <a:pPr indent="0" lvl="0" marL="0" rtl="0" algn="l">
                        <a:spcBef>
                          <a:spcPts val="0"/>
                        </a:spcBef>
                        <a:spcAft>
                          <a:spcPts val="0"/>
                        </a:spcAft>
                        <a:buNone/>
                      </a:pPr>
                      <a:r>
                        <a:rPr b="1" lang="en"/>
                        <a:t>Parameter to the Website</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Min, Max</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Number of Digits to Expect</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Min, Max</a:t>
                      </a:r>
                      <a:endParaRPr/>
                    </a:p>
                    <a:p>
                      <a:pPr indent="0" lvl="0" marL="0" rtl="0" algn="l">
                        <a:spcBef>
                          <a:spcPts val="0"/>
                        </a:spcBef>
                        <a:spcAft>
                          <a:spcPts val="0"/>
                        </a:spcAft>
                        <a:buNone/>
                      </a:pPr>
                      <a:r>
                        <a:rPr lang="en"/>
                        <a:t>Tick value</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Connect each direction to a function</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grpSp>
        <p:nvGrpSpPr>
          <p:cNvPr id="489" name="Google Shape;489;p42"/>
          <p:cNvGrpSpPr/>
          <p:nvPr/>
        </p:nvGrpSpPr>
        <p:grpSpPr>
          <a:xfrm>
            <a:off x="1719500" y="3342675"/>
            <a:ext cx="1036800" cy="489600"/>
            <a:chOff x="2833375" y="4090050"/>
            <a:chExt cx="1036800" cy="489600"/>
          </a:xfrm>
        </p:grpSpPr>
        <p:sp>
          <p:nvSpPr>
            <p:cNvPr id="490" name="Google Shape;490;p42"/>
            <p:cNvSpPr/>
            <p:nvPr/>
          </p:nvSpPr>
          <p:spPr>
            <a:xfrm>
              <a:off x="2833375" y="4232000"/>
              <a:ext cx="1036800" cy="16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1" name="Google Shape;491;p42"/>
            <p:cNvSpPr/>
            <p:nvPr/>
          </p:nvSpPr>
          <p:spPr>
            <a:xfrm rot="-5400000">
              <a:off x="3212475" y="4317150"/>
              <a:ext cx="489600" cy="3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492" name="Google Shape;492;p42"/>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Abisha Fenn</a:t>
            </a:r>
            <a:endParaRPr b="1" sz="1300">
              <a:solidFill>
                <a:schemeClr val="dk1"/>
              </a:solidFill>
              <a:latin typeface="Roboto"/>
              <a:ea typeface="Roboto"/>
              <a:cs typeface="Roboto"/>
              <a:sym typeface="Roboto"/>
            </a:endParaRPr>
          </a:p>
        </p:txBody>
      </p:sp>
      <p:grpSp>
        <p:nvGrpSpPr>
          <p:cNvPr id="493" name="Google Shape;493;p42"/>
          <p:cNvGrpSpPr/>
          <p:nvPr/>
        </p:nvGrpSpPr>
        <p:grpSpPr>
          <a:xfrm>
            <a:off x="3213080" y="3316927"/>
            <a:ext cx="491863" cy="541092"/>
            <a:chOff x="4144950" y="4103075"/>
            <a:chExt cx="594900" cy="654600"/>
          </a:xfrm>
        </p:grpSpPr>
        <p:sp>
          <p:nvSpPr>
            <p:cNvPr id="494" name="Google Shape;494;p42"/>
            <p:cNvSpPr/>
            <p:nvPr/>
          </p:nvSpPr>
          <p:spPr>
            <a:xfrm>
              <a:off x="4144950" y="4103075"/>
              <a:ext cx="594900" cy="65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5" name="Google Shape;495;p42"/>
            <p:cNvSpPr/>
            <p:nvPr/>
          </p:nvSpPr>
          <p:spPr>
            <a:xfrm>
              <a:off x="4201625" y="4191975"/>
              <a:ext cx="106500" cy="1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6" name="Google Shape;496;p42"/>
            <p:cNvSpPr/>
            <p:nvPr/>
          </p:nvSpPr>
          <p:spPr>
            <a:xfrm>
              <a:off x="4392725" y="4191975"/>
              <a:ext cx="106500" cy="1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7" name="Google Shape;497;p42"/>
            <p:cNvSpPr/>
            <p:nvPr/>
          </p:nvSpPr>
          <p:spPr>
            <a:xfrm>
              <a:off x="4583825" y="4191975"/>
              <a:ext cx="106500" cy="1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8" name="Google Shape;498;p42"/>
            <p:cNvSpPr/>
            <p:nvPr/>
          </p:nvSpPr>
          <p:spPr>
            <a:xfrm>
              <a:off x="4201625" y="4388075"/>
              <a:ext cx="106500" cy="1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9" name="Google Shape;499;p42"/>
            <p:cNvSpPr/>
            <p:nvPr/>
          </p:nvSpPr>
          <p:spPr>
            <a:xfrm>
              <a:off x="4392725" y="4388075"/>
              <a:ext cx="106500" cy="1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0" name="Google Shape;500;p42"/>
            <p:cNvSpPr/>
            <p:nvPr/>
          </p:nvSpPr>
          <p:spPr>
            <a:xfrm>
              <a:off x="4583825" y="4388075"/>
              <a:ext cx="106500" cy="1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1" name="Google Shape;501;p42"/>
            <p:cNvSpPr/>
            <p:nvPr/>
          </p:nvSpPr>
          <p:spPr>
            <a:xfrm>
              <a:off x="4201625" y="4584175"/>
              <a:ext cx="106500" cy="1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2" name="Google Shape;502;p42"/>
            <p:cNvSpPr/>
            <p:nvPr/>
          </p:nvSpPr>
          <p:spPr>
            <a:xfrm>
              <a:off x="4392725" y="4584175"/>
              <a:ext cx="106500" cy="1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3" name="Google Shape;503;p42"/>
            <p:cNvSpPr/>
            <p:nvPr/>
          </p:nvSpPr>
          <p:spPr>
            <a:xfrm>
              <a:off x="4583825" y="4584175"/>
              <a:ext cx="106500" cy="1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504" name="Google Shape;504;p42"/>
          <p:cNvGrpSpPr/>
          <p:nvPr/>
        </p:nvGrpSpPr>
        <p:grpSpPr>
          <a:xfrm>
            <a:off x="4447065" y="3316933"/>
            <a:ext cx="594912" cy="541075"/>
            <a:chOff x="4519875" y="4144100"/>
            <a:chExt cx="802200" cy="749100"/>
          </a:xfrm>
        </p:grpSpPr>
        <p:sp>
          <p:nvSpPr>
            <p:cNvPr id="505" name="Google Shape;505;p42"/>
            <p:cNvSpPr/>
            <p:nvPr/>
          </p:nvSpPr>
          <p:spPr>
            <a:xfrm>
              <a:off x="4519875" y="4144100"/>
              <a:ext cx="802200" cy="7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6" name="Google Shape;506;p42"/>
            <p:cNvSpPr/>
            <p:nvPr/>
          </p:nvSpPr>
          <p:spPr>
            <a:xfrm>
              <a:off x="4623525" y="4219700"/>
              <a:ext cx="594900" cy="59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507" name="Google Shape;507;p42"/>
          <p:cNvGrpSpPr/>
          <p:nvPr/>
        </p:nvGrpSpPr>
        <p:grpSpPr>
          <a:xfrm>
            <a:off x="5784112" y="3316912"/>
            <a:ext cx="491896" cy="541145"/>
            <a:chOff x="6371608" y="3948627"/>
            <a:chExt cx="1121769" cy="1112323"/>
          </a:xfrm>
        </p:grpSpPr>
        <p:sp>
          <p:nvSpPr>
            <p:cNvPr id="508" name="Google Shape;508;p42"/>
            <p:cNvSpPr/>
            <p:nvPr/>
          </p:nvSpPr>
          <p:spPr>
            <a:xfrm rot="-2700000">
              <a:off x="6710296" y="4569522"/>
              <a:ext cx="425113" cy="399657"/>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9" name="Google Shape;509;p42"/>
            <p:cNvSpPr/>
            <p:nvPr/>
          </p:nvSpPr>
          <p:spPr>
            <a:xfrm rot="2548987">
              <a:off x="6450809" y="4309665"/>
              <a:ext cx="425098" cy="399611"/>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0" name="Google Shape;510;p42"/>
            <p:cNvSpPr/>
            <p:nvPr/>
          </p:nvSpPr>
          <p:spPr>
            <a:xfrm rot="-8100000">
              <a:off x="6989221" y="4309647"/>
              <a:ext cx="425113" cy="399657"/>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1" name="Google Shape;511;p42"/>
            <p:cNvSpPr/>
            <p:nvPr/>
          </p:nvSpPr>
          <p:spPr>
            <a:xfrm rot="8098285">
              <a:off x="6710190" y="4040548"/>
              <a:ext cx="425325" cy="399657"/>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pic>
        <p:nvPicPr>
          <p:cNvPr id="512" name="Google Shape;512;p42"/>
          <p:cNvPicPr preferRelativeResize="0"/>
          <p:nvPr/>
        </p:nvPicPr>
        <p:blipFill>
          <a:blip r:embed="rId3">
            <a:alphaModFix/>
          </a:blip>
          <a:stretch>
            <a:fillRect/>
          </a:stretch>
        </p:blipFill>
        <p:spPr>
          <a:xfrm flipH="1">
            <a:off x="1578990" y="1151363"/>
            <a:ext cx="1317800" cy="976500"/>
          </a:xfrm>
          <a:prstGeom prst="rect">
            <a:avLst/>
          </a:prstGeom>
          <a:noFill/>
          <a:ln>
            <a:noFill/>
          </a:ln>
        </p:spPr>
      </p:pic>
      <p:pic>
        <p:nvPicPr>
          <p:cNvPr id="513" name="Google Shape;513;p42"/>
          <p:cNvPicPr preferRelativeResize="0"/>
          <p:nvPr/>
        </p:nvPicPr>
        <p:blipFill>
          <a:blip r:embed="rId4">
            <a:alphaModFix/>
          </a:blip>
          <a:stretch>
            <a:fillRect/>
          </a:stretch>
        </p:blipFill>
        <p:spPr>
          <a:xfrm>
            <a:off x="4390326" y="1159816"/>
            <a:ext cx="594900" cy="1071346"/>
          </a:xfrm>
          <a:prstGeom prst="rect">
            <a:avLst/>
          </a:prstGeom>
          <a:noFill/>
          <a:ln>
            <a:noFill/>
          </a:ln>
        </p:spPr>
      </p:pic>
      <p:pic>
        <p:nvPicPr>
          <p:cNvPr id="514" name="Google Shape;514;p42"/>
          <p:cNvPicPr preferRelativeResize="0"/>
          <p:nvPr/>
        </p:nvPicPr>
        <p:blipFill rotWithShape="1">
          <a:blip r:embed="rId5">
            <a:alphaModFix/>
          </a:blip>
          <a:srcRect b="11510" l="3928" r="3194" t="3223"/>
          <a:stretch/>
        </p:blipFill>
        <p:spPr>
          <a:xfrm>
            <a:off x="3106050" y="1131123"/>
            <a:ext cx="941100" cy="1017000"/>
          </a:xfrm>
          <a:prstGeom prst="roundRect">
            <a:avLst>
              <a:gd fmla="val 16667" name="adj"/>
            </a:avLst>
          </a:prstGeom>
          <a:noFill/>
          <a:ln>
            <a:noFill/>
          </a:ln>
        </p:spPr>
      </p:pic>
      <p:pic>
        <p:nvPicPr>
          <p:cNvPr id="515" name="Google Shape;515;p42"/>
          <p:cNvPicPr preferRelativeResize="0"/>
          <p:nvPr/>
        </p:nvPicPr>
        <p:blipFill rotWithShape="1">
          <a:blip r:embed="rId6">
            <a:alphaModFix/>
          </a:blip>
          <a:srcRect b="32183" l="12572" r="62306" t="34743"/>
          <a:stretch/>
        </p:blipFill>
        <p:spPr>
          <a:xfrm>
            <a:off x="5600500" y="1103950"/>
            <a:ext cx="1082475" cy="1071325"/>
          </a:xfrm>
          <a:prstGeom prst="rect">
            <a:avLst/>
          </a:prstGeom>
          <a:noFill/>
          <a:ln>
            <a:noFill/>
          </a:ln>
        </p:spPr>
      </p:pic>
      <p:sp>
        <p:nvSpPr>
          <p:cNvPr id="516" name="Google Shape;516;p42"/>
          <p:cNvSpPr txBox="1"/>
          <p:nvPr/>
        </p:nvSpPr>
        <p:spPr>
          <a:xfrm>
            <a:off x="6888375" y="1719663"/>
            <a:ext cx="2008200" cy="2443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Drag and Drop on Website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Enter Parameters and user system var</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Component Choices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Component PCB</a:t>
            </a:r>
            <a:endParaRPr sz="16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Component Support</a:t>
            </a:r>
            <a:endParaRPr/>
          </a:p>
        </p:txBody>
      </p:sp>
      <p:sp>
        <p:nvSpPr>
          <p:cNvPr id="522" name="Google Shape;522;p4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23" name="Google Shape;523;p43"/>
          <p:cNvSpPr txBox="1"/>
          <p:nvPr/>
        </p:nvSpPr>
        <p:spPr>
          <a:xfrm>
            <a:off x="170800" y="1244300"/>
            <a:ext cx="3217200" cy="3443700"/>
          </a:xfrm>
          <a:prstGeom prst="rect">
            <a:avLst/>
          </a:prstGeom>
          <a:noFill/>
          <a:ln cap="flat" cmpd="sng" w="9525">
            <a:solidFill>
              <a:srgbClr val="4B508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Dosis"/>
                <a:ea typeface="Dosis"/>
                <a:cs typeface="Dosis"/>
                <a:sym typeface="Dosis"/>
              </a:rPr>
              <a:t>Functions</a:t>
            </a:r>
            <a:endParaRPr sz="2500">
              <a:solidFill>
                <a:schemeClr val="dk1"/>
              </a:solidFill>
              <a:latin typeface="Dosis"/>
              <a:ea typeface="Dosis"/>
              <a:cs typeface="Dosis"/>
              <a:sym typeface="Dosis"/>
            </a:endParaRPr>
          </a:p>
          <a:p>
            <a:pPr indent="-387350" lvl="0" marL="457200" rtl="0" algn="l">
              <a:spcBef>
                <a:spcPts val="0"/>
              </a:spcBef>
              <a:spcAft>
                <a:spcPts val="0"/>
              </a:spcAft>
              <a:buClr>
                <a:schemeClr val="dk1"/>
              </a:buClr>
              <a:buSzPts val="2500"/>
              <a:buFont typeface="Dosis"/>
              <a:buChar char="●"/>
            </a:pPr>
            <a:r>
              <a:rPr lang="en" sz="2500">
                <a:solidFill>
                  <a:schemeClr val="dk1"/>
                </a:solidFill>
                <a:latin typeface="Dosis"/>
                <a:ea typeface="Dosis"/>
                <a:cs typeface="Dosis"/>
                <a:sym typeface="Dosis"/>
              </a:rPr>
              <a:t>Initialization</a:t>
            </a:r>
            <a:endParaRPr sz="2500">
              <a:solidFill>
                <a:schemeClr val="dk1"/>
              </a:solidFill>
              <a:latin typeface="Dosis"/>
              <a:ea typeface="Dosis"/>
              <a:cs typeface="Dosis"/>
              <a:sym typeface="Dosis"/>
            </a:endParaRPr>
          </a:p>
          <a:p>
            <a:pPr indent="-387350" lvl="0" marL="457200" rtl="0" algn="l">
              <a:spcBef>
                <a:spcPts val="0"/>
              </a:spcBef>
              <a:spcAft>
                <a:spcPts val="0"/>
              </a:spcAft>
              <a:buClr>
                <a:schemeClr val="dk1"/>
              </a:buClr>
              <a:buSzPts val="2500"/>
              <a:buFont typeface="Dosis"/>
              <a:buChar char="●"/>
            </a:pPr>
            <a:r>
              <a:rPr lang="en" sz="2500">
                <a:solidFill>
                  <a:schemeClr val="dk1"/>
                </a:solidFill>
                <a:latin typeface="Dosis"/>
                <a:ea typeface="Dosis"/>
                <a:cs typeface="Dosis"/>
                <a:sym typeface="Dosis"/>
              </a:rPr>
              <a:t>d</a:t>
            </a:r>
            <a:r>
              <a:rPr lang="en" sz="2500">
                <a:solidFill>
                  <a:schemeClr val="dk1"/>
                </a:solidFill>
                <a:latin typeface="Dosis"/>
                <a:ea typeface="Dosis"/>
                <a:cs typeface="Dosis"/>
                <a:sym typeface="Dosis"/>
              </a:rPr>
              <a:t>igital read</a:t>
            </a:r>
            <a:endParaRPr sz="2500">
              <a:solidFill>
                <a:schemeClr val="dk1"/>
              </a:solidFill>
              <a:latin typeface="Dosis"/>
              <a:ea typeface="Dosis"/>
              <a:cs typeface="Dosis"/>
              <a:sym typeface="Dosis"/>
            </a:endParaRPr>
          </a:p>
          <a:p>
            <a:pPr indent="-387350" lvl="0" marL="457200" rtl="0" algn="l">
              <a:spcBef>
                <a:spcPts val="0"/>
              </a:spcBef>
              <a:spcAft>
                <a:spcPts val="0"/>
              </a:spcAft>
              <a:buClr>
                <a:schemeClr val="dk1"/>
              </a:buClr>
              <a:buSzPts val="2500"/>
              <a:buFont typeface="Dosis"/>
              <a:buChar char="●"/>
            </a:pPr>
            <a:r>
              <a:rPr lang="en" sz="2500">
                <a:solidFill>
                  <a:schemeClr val="dk1"/>
                </a:solidFill>
                <a:latin typeface="Dosis"/>
                <a:ea typeface="Dosis"/>
                <a:cs typeface="Dosis"/>
                <a:sym typeface="Dosis"/>
              </a:rPr>
              <a:t>digital write</a:t>
            </a:r>
            <a:endParaRPr sz="2500">
              <a:solidFill>
                <a:schemeClr val="dk1"/>
              </a:solidFill>
              <a:latin typeface="Dosis"/>
              <a:ea typeface="Dosis"/>
              <a:cs typeface="Dosis"/>
              <a:sym typeface="Dosis"/>
            </a:endParaRPr>
          </a:p>
          <a:p>
            <a:pPr indent="-387350" lvl="0" marL="457200" rtl="0" algn="l">
              <a:spcBef>
                <a:spcPts val="0"/>
              </a:spcBef>
              <a:spcAft>
                <a:spcPts val="0"/>
              </a:spcAft>
              <a:buClr>
                <a:schemeClr val="dk1"/>
              </a:buClr>
              <a:buSzPts val="2500"/>
              <a:buFont typeface="Dosis"/>
              <a:buChar char="●"/>
            </a:pPr>
            <a:r>
              <a:rPr lang="en" sz="2500">
                <a:solidFill>
                  <a:schemeClr val="dk1"/>
                </a:solidFill>
                <a:latin typeface="Dosis"/>
                <a:ea typeface="Dosis"/>
                <a:cs typeface="Dosis"/>
                <a:sym typeface="Dosis"/>
              </a:rPr>
              <a:t>Current position (slider, rotary encoder, joystick)</a:t>
            </a:r>
            <a:endParaRPr sz="2500">
              <a:solidFill>
                <a:schemeClr val="dk1"/>
              </a:solidFill>
              <a:latin typeface="Dosis"/>
              <a:ea typeface="Dosis"/>
              <a:cs typeface="Dosis"/>
              <a:sym typeface="Dosis"/>
            </a:endParaRPr>
          </a:p>
          <a:p>
            <a:pPr indent="-387350" lvl="0" marL="457200" rtl="0" algn="l">
              <a:spcBef>
                <a:spcPts val="0"/>
              </a:spcBef>
              <a:spcAft>
                <a:spcPts val="0"/>
              </a:spcAft>
              <a:buClr>
                <a:schemeClr val="dk1"/>
              </a:buClr>
              <a:buSzPts val="2500"/>
              <a:buFont typeface="Dosis"/>
              <a:buChar char="●"/>
            </a:pPr>
            <a:r>
              <a:rPr lang="en" sz="2500">
                <a:solidFill>
                  <a:schemeClr val="dk1"/>
                </a:solidFill>
                <a:latin typeface="Dosis"/>
                <a:ea typeface="Dosis"/>
                <a:cs typeface="Dosis"/>
                <a:sym typeface="Dosis"/>
              </a:rPr>
              <a:t> Scan</a:t>
            </a:r>
            <a:endParaRPr sz="2500">
              <a:solidFill>
                <a:schemeClr val="dk1"/>
              </a:solidFill>
              <a:latin typeface="Dosis"/>
              <a:ea typeface="Dosis"/>
              <a:cs typeface="Dosis"/>
              <a:sym typeface="Dosis"/>
            </a:endParaRPr>
          </a:p>
        </p:txBody>
      </p:sp>
      <p:sp>
        <p:nvSpPr>
          <p:cNvPr id="524" name="Google Shape;524;p43"/>
          <p:cNvSpPr txBox="1"/>
          <p:nvPr/>
        </p:nvSpPr>
        <p:spPr>
          <a:xfrm>
            <a:off x="3436250" y="1244300"/>
            <a:ext cx="5630700" cy="178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00979D"/>
                </a:solidFill>
                <a:highlight>
                  <a:srgbClr val="F3F3F3"/>
                </a:highlight>
                <a:latin typeface="Courier New"/>
                <a:ea typeface="Courier New"/>
                <a:cs typeface="Courier New"/>
                <a:sym typeface="Courier New"/>
              </a:rPr>
              <a:t>void</a:t>
            </a:r>
            <a:r>
              <a:rPr lang="en" sz="1300">
                <a:solidFill>
                  <a:srgbClr val="4E5B61"/>
                </a:solidFill>
                <a:highlight>
                  <a:srgbClr val="F3F3F3"/>
                </a:highlight>
                <a:latin typeface="Courier New"/>
                <a:ea typeface="Courier New"/>
                <a:cs typeface="Courier New"/>
                <a:sym typeface="Courier New"/>
              </a:rPr>
              <a:t> </a:t>
            </a:r>
            <a:r>
              <a:rPr lang="en" sz="1300">
                <a:solidFill>
                  <a:srgbClr val="D35400"/>
                </a:solidFill>
                <a:highlight>
                  <a:srgbClr val="F3F3F3"/>
                </a:highlight>
                <a:latin typeface="Courier New"/>
                <a:ea typeface="Courier New"/>
                <a:cs typeface="Courier New"/>
                <a:sym typeface="Courier New"/>
              </a:rPr>
              <a:t>scanFunc</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 byte </a:t>
            </a:r>
            <a:r>
              <a:rPr lang="en" sz="1300">
                <a:solidFill>
                  <a:srgbClr val="434F54"/>
                </a:solidFill>
                <a:highlight>
                  <a:srgbClr val="F3F3F3"/>
                </a:highlight>
                <a:latin typeface="Courier New"/>
                <a:ea typeface="Courier New"/>
                <a:cs typeface="Courier New"/>
                <a:sym typeface="Courier New"/>
              </a:rPr>
              <a:t>addr</a:t>
            </a:r>
            <a:r>
              <a:rPr lang="en" sz="1300">
                <a:solidFill>
                  <a:srgbClr val="4E5B61"/>
                </a:solidFill>
                <a:highlight>
                  <a:srgbClr val="F3F3F3"/>
                </a:highlight>
                <a:latin typeface="Courier New"/>
                <a:ea typeface="Courier New"/>
                <a:cs typeface="Courier New"/>
                <a:sym typeface="Courier New"/>
              </a:rPr>
              <a:t>, byte </a:t>
            </a:r>
            <a:r>
              <a:rPr lang="en" sz="1300">
                <a:solidFill>
                  <a:srgbClr val="434F54"/>
                </a:solidFill>
                <a:highlight>
                  <a:srgbClr val="F3F3F3"/>
                </a:highlight>
                <a:latin typeface="Courier New"/>
                <a:ea typeface="Courier New"/>
                <a:cs typeface="Courier New"/>
                <a:sym typeface="Courier New"/>
              </a:rPr>
              <a:t>result</a:t>
            </a:r>
            <a:r>
              <a:rPr lang="en" sz="1300">
                <a:solidFill>
                  <a:srgbClr val="4E5B61"/>
                </a:solidFill>
                <a:highlight>
                  <a:srgbClr val="F3F3F3"/>
                </a:highlight>
                <a:latin typeface="Courier New"/>
                <a:ea typeface="Courier New"/>
                <a:cs typeface="Courier New"/>
                <a:sym typeface="Courier New"/>
              </a:rPr>
              <a:t> </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 </a:t>
            </a:r>
            <a:r>
              <a:rPr lang="en" sz="1300">
                <a:solidFill>
                  <a:srgbClr val="434F54"/>
                </a:solidFill>
                <a:highlight>
                  <a:srgbClr val="F3F3F3"/>
                </a:highlight>
                <a:latin typeface="Courier New"/>
                <a:ea typeface="Courier New"/>
                <a:cs typeface="Courier New"/>
                <a:sym typeface="Courier New"/>
              </a:rPr>
              <a:t>{</a:t>
            </a:r>
            <a:endParaRPr sz="1300">
              <a:solidFill>
                <a:srgbClr val="434F54"/>
              </a:solidFill>
              <a:highlight>
                <a:srgbClr val="F3F3F3"/>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lang="en" sz="1300">
                <a:solidFill>
                  <a:srgbClr val="4E5B61"/>
                </a:solidFill>
                <a:highlight>
                  <a:srgbClr val="F3F3F3"/>
                </a:highlight>
                <a:latin typeface="Courier New"/>
                <a:ea typeface="Courier New"/>
                <a:cs typeface="Courier New"/>
                <a:sym typeface="Courier New"/>
              </a:rPr>
              <a:t> </a:t>
            </a:r>
            <a:r>
              <a:rPr lang="en" sz="1300">
                <a:solidFill>
                  <a:srgbClr val="D35400"/>
                </a:solidFill>
                <a:highlight>
                  <a:srgbClr val="F3F3F3"/>
                </a:highlight>
                <a:latin typeface="Courier New"/>
                <a:ea typeface="Courier New"/>
                <a:cs typeface="Courier New"/>
                <a:sym typeface="Courier New"/>
              </a:rPr>
              <a:t>Serial</a:t>
            </a:r>
            <a:r>
              <a:rPr lang="en" sz="1300">
                <a:solidFill>
                  <a:srgbClr val="4E5B61"/>
                </a:solidFill>
                <a:highlight>
                  <a:srgbClr val="F3F3F3"/>
                </a:highlight>
                <a:latin typeface="Courier New"/>
                <a:ea typeface="Courier New"/>
                <a:cs typeface="Courier New"/>
                <a:sym typeface="Courier New"/>
              </a:rPr>
              <a:t>.</a:t>
            </a:r>
            <a:r>
              <a:rPr lang="en" sz="1300">
                <a:solidFill>
                  <a:srgbClr val="D35400"/>
                </a:solidFill>
                <a:highlight>
                  <a:srgbClr val="F3F3F3"/>
                </a:highlight>
                <a:latin typeface="Courier New"/>
                <a:ea typeface="Courier New"/>
                <a:cs typeface="Courier New"/>
                <a:sym typeface="Courier New"/>
              </a:rPr>
              <a:t>print</a:t>
            </a:r>
            <a:r>
              <a:rPr lang="en" sz="1300">
                <a:solidFill>
                  <a:srgbClr val="434F54"/>
                </a:solidFill>
                <a:highlight>
                  <a:srgbClr val="F3F3F3"/>
                </a:highlight>
                <a:latin typeface="Courier New"/>
                <a:ea typeface="Courier New"/>
                <a:cs typeface="Courier New"/>
                <a:sym typeface="Courier New"/>
              </a:rPr>
              <a:t>(</a:t>
            </a:r>
            <a:r>
              <a:rPr lang="en" sz="1300">
                <a:solidFill>
                  <a:srgbClr val="005C5F"/>
                </a:solidFill>
                <a:highlight>
                  <a:srgbClr val="F3F3F3"/>
                </a:highlight>
                <a:latin typeface="Courier New"/>
                <a:ea typeface="Courier New"/>
                <a:cs typeface="Courier New"/>
                <a:sym typeface="Courier New"/>
              </a:rPr>
              <a:t>"ADD: "</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a:t>
            </a:r>
            <a:endParaRPr sz="1300">
              <a:solidFill>
                <a:srgbClr val="4E5B61"/>
              </a:solidFill>
              <a:highlight>
                <a:srgbClr val="F3F3F3"/>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lang="en" sz="1300">
                <a:solidFill>
                  <a:srgbClr val="4E5B61"/>
                </a:solidFill>
                <a:highlight>
                  <a:srgbClr val="F3F3F3"/>
                </a:highlight>
                <a:latin typeface="Courier New"/>
                <a:ea typeface="Courier New"/>
                <a:cs typeface="Courier New"/>
                <a:sym typeface="Courier New"/>
              </a:rPr>
              <a:t> </a:t>
            </a:r>
            <a:r>
              <a:rPr lang="en" sz="1300">
                <a:solidFill>
                  <a:srgbClr val="D35400"/>
                </a:solidFill>
                <a:highlight>
                  <a:srgbClr val="F3F3F3"/>
                </a:highlight>
                <a:latin typeface="Courier New"/>
                <a:ea typeface="Courier New"/>
                <a:cs typeface="Courier New"/>
                <a:sym typeface="Courier New"/>
              </a:rPr>
              <a:t>Serial</a:t>
            </a:r>
            <a:r>
              <a:rPr lang="en" sz="1300">
                <a:solidFill>
                  <a:srgbClr val="4E5B61"/>
                </a:solidFill>
                <a:highlight>
                  <a:srgbClr val="F3F3F3"/>
                </a:highlight>
                <a:latin typeface="Courier New"/>
                <a:ea typeface="Courier New"/>
                <a:cs typeface="Courier New"/>
                <a:sym typeface="Courier New"/>
              </a:rPr>
              <a:t>.</a:t>
            </a:r>
            <a:r>
              <a:rPr lang="en" sz="1300">
                <a:solidFill>
                  <a:srgbClr val="D35400"/>
                </a:solidFill>
                <a:highlight>
                  <a:srgbClr val="F3F3F3"/>
                </a:highlight>
                <a:latin typeface="Courier New"/>
                <a:ea typeface="Courier New"/>
                <a:cs typeface="Courier New"/>
                <a:sym typeface="Courier New"/>
              </a:rPr>
              <a:t>print</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addr, HEX</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a:t>
            </a:r>
            <a:endParaRPr sz="1300">
              <a:solidFill>
                <a:srgbClr val="4E5B61"/>
              </a:solidFill>
              <a:highlight>
                <a:srgbClr val="F3F3F3"/>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lang="en" sz="1300">
                <a:solidFill>
                  <a:srgbClr val="4E5B61"/>
                </a:solidFill>
                <a:highlight>
                  <a:srgbClr val="F3F3F3"/>
                </a:highlight>
                <a:latin typeface="Courier New"/>
                <a:ea typeface="Courier New"/>
                <a:cs typeface="Courier New"/>
                <a:sym typeface="Courier New"/>
              </a:rPr>
              <a:t> </a:t>
            </a:r>
            <a:r>
              <a:rPr lang="en" sz="1300">
                <a:solidFill>
                  <a:srgbClr val="D35400"/>
                </a:solidFill>
                <a:highlight>
                  <a:srgbClr val="F3F3F3"/>
                </a:highlight>
                <a:latin typeface="Courier New"/>
                <a:ea typeface="Courier New"/>
                <a:cs typeface="Courier New"/>
                <a:sym typeface="Courier New"/>
              </a:rPr>
              <a:t>Serial</a:t>
            </a:r>
            <a:r>
              <a:rPr lang="en" sz="1300">
                <a:solidFill>
                  <a:srgbClr val="4E5B61"/>
                </a:solidFill>
                <a:highlight>
                  <a:srgbClr val="F3F3F3"/>
                </a:highlight>
                <a:latin typeface="Courier New"/>
                <a:ea typeface="Courier New"/>
                <a:cs typeface="Courier New"/>
                <a:sym typeface="Courier New"/>
              </a:rPr>
              <a:t>.</a:t>
            </a:r>
            <a:r>
              <a:rPr lang="en" sz="1300">
                <a:solidFill>
                  <a:srgbClr val="D35400"/>
                </a:solidFill>
                <a:highlight>
                  <a:srgbClr val="F3F3F3"/>
                </a:highlight>
                <a:latin typeface="Courier New"/>
                <a:ea typeface="Courier New"/>
                <a:cs typeface="Courier New"/>
                <a:sym typeface="Courier New"/>
              </a:rPr>
              <a:t>print</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 </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result==</a:t>
            </a:r>
            <a:r>
              <a:rPr lang="en" sz="1300">
                <a:solidFill>
                  <a:srgbClr val="005C5F"/>
                </a:solidFill>
                <a:highlight>
                  <a:srgbClr val="F3F3F3"/>
                </a:highlight>
                <a:latin typeface="Courier New"/>
                <a:ea typeface="Courier New"/>
                <a:cs typeface="Courier New"/>
                <a:sym typeface="Courier New"/>
              </a:rPr>
              <a:t>0</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 ? </a:t>
            </a:r>
            <a:r>
              <a:rPr lang="en" sz="1300">
                <a:solidFill>
                  <a:srgbClr val="005C5F"/>
                </a:solidFill>
                <a:highlight>
                  <a:srgbClr val="F3F3F3"/>
                </a:highlight>
                <a:latin typeface="Courier New"/>
                <a:ea typeface="Courier New"/>
                <a:cs typeface="Courier New"/>
                <a:sym typeface="Courier New"/>
              </a:rPr>
              <a:t>" found!"</a:t>
            </a:r>
            <a:r>
              <a:rPr lang="en" sz="1300">
                <a:solidFill>
                  <a:srgbClr val="4E5B61"/>
                </a:solidFill>
                <a:highlight>
                  <a:srgbClr val="F3F3F3"/>
                </a:highlight>
                <a:latin typeface="Courier New"/>
                <a:ea typeface="Courier New"/>
                <a:cs typeface="Courier New"/>
                <a:sym typeface="Courier New"/>
              </a:rPr>
              <a:t>:</a:t>
            </a:r>
            <a:r>
              <a:rPr lang="en" sz="1300">
                <a:solidFill>
                  <a:srgbClr val="005C5F"/>
                </a:solidFill>
                <a:highlight>
                  <a:srgbClr val="F3F3F3"/>
                </a:highlight>
                <a:latin typeface="Courier New"/>
                <a:ea typeface="Courier New"/>
                <a:cs typeface="Courier New"/>
                <a:sym typeface="Courier New"/>
              </a:rPr>
              <a:t>"       "</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a:t>
            </a:r>
            <a:endParaRPr sz="1300">
              <a:solidFill>
                <a:srgbClr val="4E5B61"/>
              </a:solidFill>
              <a:highlight>
                <a:srgbClr val="F3F3F3"/>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lang="en" sz="1300">
                <a:solidFill>
                  <a:srgbClr val="4E5B61"/>
                </a:solidFill>
                <a:highlight>
                  <a:srgbClr val="F3F3F3"/>
                </a:highlight>
                <a:latin typeface="Courier New"/>
                <a:ea typeface="Courier New"/>
                <a:cs typeface="Courier New"/>
                <a:sym typeface="Courier New"/>
              </a:rPr>
              <a:t> </a:t>
            </a:r>
            <a:r>
              <a:rPr lang="en" sz="1300">
                <a:solidFill>
                  <a:srgbClr val="D35400"/>
                </a:solidFill>
                <a:highlight>
                  <a:srgbClr val="F3F3F3"/>
                </a:highlight>
                <a:latin typeface="Courier New"/>
                <a:ea typeface="Courier New"/>
                <a:cs typeface="Courier New"/>
                <a:sym typeface="Courier New"/>
              </a:rPr>
              <a:t>Serial</a:t>
            </a:r>
            <a:r>
              <a:rPr lang="en" sz="1300">
                <a:solidFill>
                  <a:srgbClr val="4E5B61"/>
                </a:solidFill>
                <a:highlight>
                  <a:srgbClr val="F3F3F3"/>
                </a:highlight>
                <a:latin typeface="Courier New"/>
                <a:ea typeface="Courier New"/>
                <a:cs typeface="Courier New"/>
                <a:sym typeface="Courier New"/>
              </a:rPr>
              <a:t>.</a:t>
            </a:r>
            <a:r>
              <a:rPr lang="en" sz="1300">
                <a:solidFill>
                  <a:srgbClr val="D35400"/>
                </a:solidFill>
                <a:highlight>
                  <a:srgbClr val="F3F3F3"/>
                </a:highlight>
                <a:latin typeface="Courier New"/>
                <a:ea typeface="Courier New"/>
                <a:cs typeface="Courier New"/>
                <a:sym typeface="Courier New"/>
              </a:rPr>
              <a:t>print</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 </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addr%</a:t>
            </a:r>
            <a:r>
              <a:rPr lang="en" sz="1300">
                <a:solidFill>
                  <a:srgbClr val="005C5F"/>
                </a:solidFill>
                <a:highlight>
                  <a:srgbClr val="F3F3F3"/>
                </a:highlight>
                <a:latin typeface="Courier New"/>
                <a:ea typeface="Courier New"/>
                <a:cs typeface="Courier New"/>
                <a:sym typeface="Courier New"/>
              </a:rPr>
              <a:t>4</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 ? </a:t>
            </a:r>
            <a:r>
              <a:rPr lang="en" sz="1300">
                <a:solidFill>
                  <a:srgbClr val="005C5F"/>
                </a:solidFill>
                <a:highlight>
                  <a:srgbClr val="F3F3F3"/>
                </a:highlight>
                <a:latin typeface="Courier New"/>
                <a:ea typeface="Courier New"/>
                <a:cs typeface="Courier New"/>
                <a:sym typeface="Courier New"/>
              </a:rPr>
              <a:t>"\t"</a:t>
            </a:r>
            <a:r>
              <a:rPr lang="en" sz="1300">
                <a:solidFill>
                  <a:srgbClr val="4E5B61"/>
                </a:solidFill>
                <a:highlight>
                  <a:srgbClr val="F3F3F3"/>
                </a:highlight>
                <a:latin typeface="Courier New"/>
                <a:ea typeface="Courier New"/>
                <a:cs typeface="Courier New"/>
                <a:sym typeface="Courier New"/>
              </a:rPr>
              <a:t>:</a:t>
            </a:r>
            <a:r>
              <a:rPr lang="en" sz="1300">
                <a:solidFill>
                  <a:srgbClr val="005C5F"/>
                </a:solidFill>
                <a:highlight>
                  <a:srgbClr val="F3F3F3"/>
                </a:highlight>
                <a:latin typeface="Courier New"/>
                <a:ea typeface="Courier New"/>
                <a:cs typeface="Courier New"/>
                <a:sym typeface="Courier New"/>
              </a:rPr>
              <a:t>"\n"</a:t>
            </a:r>
            <a:r>
              <a:rPr lang="en" sz="1300">
                <a:solidFill>
                  <a:srgbClr val="434F54"/>
                </a:solidFill>
                <a:highlight>
                  <a:srgbClr val="F3F3F3"/>
                </a:highlight>
                <a:latin typeface="Courier New"/>
                <a:ea typeface="Courier New"/>
                <a:cs typeface="Courier New"/>
                <a:sym typeface="Courier New"/>
              </a:rPr>
              <a:t>)</a:t>
            </a:r>
            <a:r>
              <a:rPr lang="en" sz="1300">
                <a:solidFill>
                  <a:srgbClr val="4E5B61"/>
                </a:solidFill>
                <a:highlight>
                  <a:srgbClr val="F3F3F3"/>
                </a:highlight>
                <a:latin typeface="Courier New"/>
                <a:ea typeface="Courier New"/>
                <a:cs typeface="Courier New"/>
                <a:sym typeface="Courier New"/>
              </a:rPr>
              <a:t>;</a:t>
            </a:r>
            <a:endParaRPr sz="1300">
              <a:solidFill>
                <a:srgbClr val="4E5B61"/>
              </a:solidFill>
              <a:highlight>
                <a:srgbClr val="F3F3F3"/>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434F54"/>
                </a:solidFill>
                <a:highlight>
                  <a:srgbClr val="F3F3F3"/>
                </a:highlight>
                <a:latin typeface="Courier New"/>
                <a:ea typeface="Courier New"/>
                <a:cs typeface="Courier New"/>
                <a:sym typeface="Courier New"/>
              </a:rPr>
              <a:t>}</a:t>
            </a:r>
            <a:endParaRPr sz="1300">
              <a:solidFill>
                <a:srgbClr val="434F54"/>
              </a:solidFill>
              <a:highlight>
                <a:srgbClr val="F3F3F3"/>
              </a:highlight>
              <a:latin typeface="Courier New"/>
              <a:ea typeface="Courier New"/>
              <a:cs typeface="Courier New"/>
              <a:sym typeface="Courier New"/>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525" name="Google Shape;525;p43"/>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Abisha Fenn</a:t>
            </a:r>
            <a:endParaRPr b="1" sz="1300">
              <a:solidFill>
                <a:schemeClr val="dk1"/>
              </a:solidFill>
              <a:latin typeface="Roboto"/>
              <a:ea typeface="Roboto"/>
              <a:cs typeface="Roboto"/>
              <a:sym typeface="Roboto"/>
            </a:endParaRPr>
          </a:p>
        </p:txBody>
      </p:sp>
      <p:sp>
        <p:nvSpPr>
          <p:cNvPr id="526" name="Google Shape;526;p43"/>
          <p:cNvSpPr txBox="1"/>
          <p:nvPr/>
        </p:nvSpPr>
        <p:spPr>
          <a:xfrm>
            <a:off x="3455350" y="3110825"/>
            <a:ext cx="5630700" cy="1577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sis"/>
                <a:ea typeface="Dosis"/>
                <a:cs typeface="Dosis"/>
                <a:sym typeface="Dosis"/>
              </a:rPr>
              <a:t>Create standardized library files as the case requires</a:t>
            </a:r>
            <a:endParaRPr sz="2400">
              <a:solidFill>
                <a:schemeClr val="dk1"/>
              </a:solidFill>
              <a:latin typeface="Dosis"/>
              <a:ea typeface="Dosis"/>
              <a:cs typeface="Dosis"/>
              <a:sym typeface="Dosi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4"/>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 </a:t>
            </a:r>
            <a:endParaRPr/>
          </a:p>
          <a:p>
            <a:pPr indent="0" lvl="0" marL="0" rtl="0" algn="l">
              <a:spcBef>
                <a:spcPts val="0"/>
              </a:spcBef>
              <a:spcAft>
                <a:spcPts val="0"/>
              </a:spcAft>
              <a:buNone/>
            </a:pPr>
            <a:r>
              <a:rPr lang="en"/>
              <a:t>&amp; Integration</a:t>
            </a:r>
            <a:endParaRPr/>
          </a:p>
        </p:txBody>
      </p:sp>
      <p:sp>
        <p:nvSpPr>
          <p:cNvPr id="532" name="Google Shape;532;p44"/>
          <p:cNvSpPr txBox="1"/>
          <p:nvPr/>
        </p:nvSpPr>
        <p:spPr>
          <a:xfrm>
            <a:off x="5421900" y="3876175"/>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Kelly Mae Allen</a:t>
            </a:r>
            <a:endParaRPr b="1" sz="13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Integration between Protocontrol and User System</a:t>
            </a:r>
            <a:endParaRPr/>
          </a:p>
        </p:txBody>
      </p:sp>
      <p:sp>
        <p:nvSpPr>
          <p:cNvPr id="538" name="Google Shape;538;p45"/>
          <p:cNvSpPr txBox="1"/>
          <p:nvPr>
            <p:ph idx="1" type="body"/>
          </p:nvPr>
        </p:nvSpPr>
        <p:spPr>
          <a:xfrm>
            <a:off x="0" y="1461575"/>
            <a:ext cx="2895900" cy="17580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rPr b="1" lang="en" sz="2000">
                <a:latin typeface="Dosis"/>
                <a:ea typeface="Dosis"/>
                <a:cs typeface="Dosis"/>
                <a:sym typeface="Dosis"/>
              </a:rPr>
              <a:t>Integration </a:t>
            </a:r>
            <a:endParaRPr b="1" sz="2000">
              <a:latin typeface="Dosis"/>
              <a:ea typeface="Dosis"/>
              <a:cs typeface="Dosis"/>
              <a:sym typeface="Dosis"/>
            </a:endParaRPr>
          </a:p>
          <a:p>
            <a:pPr indent="0" lvl="0" marL="0" rtl="0" algn="l">
              <a:spcBef>
                <a:spcPts val="600"/>
              </a:spcBef>
              <a:spcAft>
                <a:spcPts val="0"/>
              </a:spcAft>
              <a:buNone/>
            </a:pPr>
            <a:r>
              <a:rPr b="1" lang="en" sz="2000">
                <a:latin typeface="Dosis"/>
                <a:ea typeface="Dosis"/>
                <a:cs typeface="Dosis"/>
                <a:sym typeface="Dosis"/>
              </a:rPr>
              <a:t>of Subsystems</a:t>
            </a:r>
            <a:endParaRPr b="1" sz="2000">
              <a:latin typeface="Dosis"/>
              <a:ea typeface="Dosis"/>
              <a:cs typeface="Dosis"/>
              <a:sym typeface="Dosis"/>
            </a:endParaRPr>
          </a:p>
          <a:p>
            <a:pPr indent="0" lvl="0" marL="0" rtl="0" algn="l">
              <a:spcBef>
                <a:spcPts val="600"/>
              </a:spcBef>
              <a:spcAft>
                <a:spcPts val="0"/>
              </a:spcAft>
              <a:buNone/>
            </a:pPr>
            <a:r>
              <a:rPr lang="en" sz="2000">
                <a:latin typeface="Dosis"/>
                <a:ea typeface="Dosis"/>
                <a:cs typeface="Dosis"/>
                <a:sym typeface="Dosis"/>
              </a:rPr>
              <a:t>Website</a:t>
            </a:r>
            <a:endParaRPr sz="2000">
              <a:latin typeface="Dosis"/>
              <a:ea typeface="Dosis"/>
              <a:cs typeface="Dosis"/>
              <a:sym typeface="Dosis"/>
            </a:endParaRPr>
          </a:p>
          <a:p>
            <a:pPr indent="0" lvl="0" marL="0" rtl="0" algn="l">
              <a:spcBef>
                <a:spcPts val="600"/>
              </a:spcBef>
              <a:spcAft>
                <a:spcPts val="0"/>
              </a:spcAft>
              <a:buNone/>
            </a:pPr>
            <a:r>
              <a:rPr lang="en" sz="2000">
                <a:latin typeface="Dosis"/>
                <a:ea typeface="Dosis"/>
                <a:cs typeface="Dosis"/>
                <a:sym typeface="Dosis"/>
              </a:rPr>
              <a:t>Protocontrol System</a:t>
            </a:r>
            <a:endParaRPr sz="2000">
              <a:latin typeface="Dosis"/>
              <a:ea typeface="Dosis"/>
              <a:cs typeface="Dosis"/>
              <a:sym typeface="Dosis"/>
            </a:endParaRPr>
          </a:p>
          <a:p>
            <a:pPr indent="0" lvl="0" marL="0" rtl="0" algn="l">
              <a:spcBef>
                <a:spcPts val="600"/>
              </a:spcBef>
              <a:spcAft>
                <a:spcPts val="0"/>
              </a:spcAft>
              <a:buNone/>
            </a:pPr>
            <a:r>
              <a:rPr lang="en" sz="2000">
                <a:latin typeface="Dosis"/>
                <a:ea typeface="Dosis"/>
                <a:cs typeface="Dosis"/>
                <a:sym typeface="Dosis"/>
              </a:rPr>
              <a:t>User System</a:t>
            </a:r>
            <a:endParaRPr sz="2000">
              <a:latin typeface="Dosis"/>
              <a:ea typeface="Dosis"/>
              <a:cs typeface="Dosis"/>
              <a:sym typeface="Dosis"/>
            </a:endParaRPr>
          </a:p>
          <a:p>
            <a:pPr indent="0" lvl="0" marL="0" rtl="0" algn="l">
              <a:spcBef>
                <a:spcPts val="600"/>
              </a:spcBef>
              <a:spcAft>
                <a:spcPts val="0"/>
              </a:spcAft>
              <a:buNone/>
            </a:pPr>
            <a:r>
              <a:t/>
            </a:r>
            <a:endParaRPr sz="2000">
              <a:latin typeface="Dosis"/>
              <a:ea typeface="Dosis"/>
              <a:cs typeface="Dosis"/>
              <a:sym typeface="Dosis"/>
            </a:endParaRPr>
          </a:p>
          <a:p>
            <a:pPr indent="0" lvl="0" marL="0" rtl="0" algn="l">
              <a:spcBef>
                <a:spcPts val="600"/>
              </a:spcBef>
              <a:spcAft>
                <a:spcPts val="0"/>
              </a:spcAft>
              <a:buNone/>
            </a:pPr>
            <a:r>
              <a:t/>
            </a:r>
            <a:endParaRPr sz="2000">
              <a:latin typeface="Dosis"/>
              <a:ea typeface="Dosis"/>
              <a:cs typeface="Dosis"/>
              <a:sym typeface="Dosis"/>
            </a:endParaRPr>
          </a:p>
          <a:p>
            <a:pPr indent="0" lvl="0" marL="457200" rtl="0" algn="l">
              <a:spcBef>
                <a:spcPts val="600"/>
              </a:spcBef>
              <a:spcAft>
                <a:spcPts val="0"/>
              </a:spcAft>
              <a:buNone/>
            </a:pPr>
            <a:r>
              <a:t/>
            </a:r>
            <a:endParaRPr b="1" sz="2000">
              <a:latin typeface="Dosis"/>
              <a:ea typeface="Dosis"/>
              <a:cs typeface="Dosis"/>
              <a:sym typeface="Dosis"/>
            </a:endParaRPr>
          </a:p>
        </p:txBody>
      </p:sp>
      <p:sp>
        <p:nvSpPr>
          <p:cNvPr id="539" name="Google Shape;539;p45"/>
          <p:cNvSpPr txBox="1"/>
          <p:nvPr/>
        </p:nvSpPr>
        <p:spPr>
          <a:xfrm>
            <a:off x="2376575" y="1078500"/>
            <a:ext cx="6831600" cy="298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chemeClr val="dk1"/>
                </a:solidFill>
                <a:highlight>
                  <a:schemeClr val="lt2"/>
                </a:highlight>
                <a:latin typeface="Dosis"/>
                <a:ea typeface="Dosis"/>
                <a:cs typeface="Dosis"/>
                <a:sym typeface="Dosis"/>
              </a:rPr>
              <a:t>Developed command protocol for communication between subsystems</a:t>
            </a:r>
            <a:endParaRPr b="1" sz="1700">
              <a:solidFill>
                <a:schemeClr val="dk1"/>
              </a:solidFill>
              <a:highlight>
                <a:schemeClr val="lt2"/>
              </a:highlight>
              <a:latin typeface="Dosis"/>
              <a:ea typeface="Dosis"/>
              <a:cs typeface="Dosis"/>
              <a:sym typeface="Dosis"/>
            </a:endParaRPr>
          </a:p>
          <a:p>
            <a:pPr indent="0" lvl="0" marL="0" rtl="0" algn="ctr">
              <a:lnSpc>
                <a:spcPct val="115000"/>
              </a:lnSpc>
              <a:spcBef>
                <a:spcPts val="0"/>
              </a:spcBef>
              <a:spcAft>
                <a:spcPts val="0"/>
              </a:spcAft>
              <a:buNone/>
            </a:pPr>
            <a:r>
              <a:t/>
            </a:r>
            <a:endParaRPr b="1" sz="1700">
              <a:solidFill>
                <a:schemeClr val="dk1"/>
              </a:solidFill>
              <a:highlight>
                <a:schemeClr val="lt2"/>
              </a:highlight>
              <a:latin typeface="Dosis"/>
              <a:ea typeface="Dosis"/>
              <a:cs typeface="Dosis"/>
              <a:sym typeface="Dosis"/>
            </a:endParaRPr>
          </a:p>
          <a:p>
            <a:pPr indent="0" lvl="0" marL="0" rtl="0" algn="ctr">
              <a:lnSpc>
                <a:spcPct val="115000"/>
              </a:lnSpc>
              <a:spcBef>
                <a:spcPts val="0"/>
              </a:spcBef>
              <a:spcAft>
                <a:spcPts val="0"/>
              </a:spcAft>
              <a:buNone/>
            </a:pPr>
            <a:r>
              <a:rPr lang="en" sz="1700">
                <a:solidFill>
                  <a:schemeClr val="dk1"/>
                </a:solidFill>
                <a:highlight>
                  <a:srgbClr val="F3F3F3"/>
                </a:highlight>
                <a:latin typeface="Inconsolata"/>
                <a:ea typeface="Inconsolata"/>
                <a:cs typeface="Inconsolata"/>
                <a:sym typeface="Inconsolata"/>
              </a:rPr>
              <a:t>+[command]|[parameters]</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l">
              <a:lnSpc>
                <a:spcPct val="115000"/>
              </a:lnSpc>
              <a:spcBef>
                <a:spcPts val="0"/>
              </a:spcBef>
              <a:spcAft>
                <a:spcPts val="0"/>
              </a:spcAft>
              <a:buNone/>
            </a:pPr>
            <a:r>
              <a:rPr lang="en" sz="1700" u="sng">
                <a:solidFill>
                  <a:schemeClr val="dk1"/>
                </a:solidFill>
                <a:latin typeface="Dosis Medium"/>
                <a:ea typeface="Dosis Medium"/>
                <a:cs typeface="Dosis Medium"/>
                <a:sym typeface="Dosis Medium"/>
              </a:rPr>
              <a:t>ex/ sending text from user system </a:t>
            </a:r>
            <a:endParaRPr sz="1700" u="sng">
              <a:solidFill>
                <a:schemeClr val="dk1"/>
              </a:solidFill>
              <a:latin typeface="Dosis Medium"/>
              <a:ea typeface="Dosis Medium"/>
              <a:cs typeface="Dosis Medium"/>
              <a:sym typeface="Dosis Medium"/>
            </a:endParaRPr>
          </a:p>
          <a:p>
            <a:pPr indent="0" lvl="0" marL="0" rtl="0" algn="ctr">
              <a:lnSpc>
                <a:spcPct val="115000"/>
              </a:lnSpc>
              <a:spcBef>
                <a:spcPts val="0"/>
              </a:spcBef>
              <a:spcAft>
                <a:spcPts val="0"/>
              </a:spcAft>
              <a:buNone/>
            </a:pPr>
            <a:r>
              <a:rPr lang="en" sz="1700">
                <a:solidFill>
                  <a:schemeClr val="dk1"/>
                </a:solidFill>
                <a:highlight>
                  <a:srgbClr val="F3F3F3"/>
                </a:highlight>
                <a:latin typeface="Inconsolata"/>
                <a:ea typeface="Inconsolata"/>
                <a:cs typeface="Inconsolata"/>
                <a:sym typeface="Inconsolata"/>
              </a:rPr>
              <a:t>+write|[line]|[start character]|[user text] \n</a:t>
            </a:r>
            <a:endParaRPr sz="1700">
              <a:solidFill>
                <a:schemeClr val="dk1"/>
              </a:solidFill>
              <a:highlight>
                <a:srgbClr val="F3F3F3"/>
              </a:highlight>
              <a:latin typeface="Inconsolata"/>
              <a:ea typeface="Inconsolata"/>
              <a:cs typeface="Inconsolata"/>
              <a:sym typeface="Inconsolata"/>
            </a:endParaRPr>
          </a:p>
          <a:p>
            <a:pPr indent="0" lvl="0" marL="0" rtl="0" algn="l">
              <a:lnSpc>
                <a:spcPct val="115000"/>
              </a:lnSpc>
              <a:spcBef>
                <a:spcPts val="0"/>
              </a:spcBef>
              <a:spcAft>
                <a:spcPts val="0"/>
              </a:spcAft>
              <a:buNone/>
            </a:pPr>
            <a:r>
              <a:rPr lang="en" sz="1700" u="sng">
                <a:solidFill>
                  <a:schemeClr val="dk1"/>
                </a:solidFill>
                <a:latin typeface="Dosis Medium"/>
                <a:ea typeface="Dosis Medium"/>
                <a:cs typeface="Dosis Medium"/>
                <a:sym typeface="Dosis Medium"/>
              </a:rPr>
              <a:t>ex/ sending component state to user system </a:t>
            </a:r>
            <a:endParaRPr sz="1700" u="sng">
              <a:solidFill>
                <a:schemeClr val="dk1"/>
              </a:solidFill>
              <a:latin typeface="Dosis Medium"/>
              <a:ea typeface="Dosis Medium"/>
              <a:cs typeface="Dosis Medium"/>
              <a:sym typeface="Dosis Medium"/>
            </a:endParaRPr>
          </a:p>
          <a:p>
            <a:pPr indent="0" lvl="0" marL="0" rtl="0" algn="ctr">
              <a:lnSpc>
                <a:spcPct val="115000"/>
              </a:lnSpc>
              <a:spcBef>
                <a:spcPts val="0"/>
              </a:spcBef>
              <a:spcAft>
                <a:spcPts val="0"/>
              </a:spcAft>
              <a:buNone/>
            </a:pPr>
            <a:r>
              <a:rPr lang="en" sz="1700">
                <a:solidFill>
                  <a:schemeClr val="dk1"/>
                </a:solidFill>
                <a:highlight>
                  <a:srgbClr val="F3F3F3"/>
                </a:highlight>
                <a:latin typeface="Inconsolata"/>
                <a:ea typeface="Inconsolata"/>
                <a:cs typeface="Inconsolata"/>
                <a:sym typeface="Inconsolata"/>
              </a:rPr>
              <a:t>+out1|[state of component 1]\n</a:t>
            </a:r>
            <a:endParaRPr sz="1700">
              <a:solidFill>
                <a:schemeClr val="dk1"/>
              </a:solidFill>
              <a:highlight>
                <a:srgbClr val="F3F3F3"/>
              </a:highlight>
              <a:latin typeface="Inconsolata"/>
              <a:ea typeface="Inconsolata"/>
              <a:cs typeface="Inconsolata"/>
              <a:sym typeface="Inconsolata"/>
            </a:endParaRPr>
          </a:p>
          <a:p>
            <a:pPr indent="0" lvl="0" marL="0" rtl="0" algn="l">
              <a:lnSpc>
                <a:spcPct val="115000"/>
              </a:lnSpc>
              <a:spcBef>
                <a:spcPts val="0"/>
              </a:spcBef>
              <a:spcAft>
                <a:spcPts val="0"/>
              </a:spcAft>
              <a:buNone/>
            </a:pPr>
            <a:r>
              <a:rPr lang="en" sz="1700" u="sng">
                <a:solidFill>
                  <a:schemeClr val="dk1"/>
                </a:solidFill>
                <a:latin typeface="Dosis Medium"/>
                <a:ea typeface="Dosis Medium"/>
                <a:cs typeface="Dosis Medium"/>
                <a:sym typeface="Dosis Medium"/>
              </a:rPr>
              <a:t>ex/ changing properties of digital components </a:t>
            </a:r>
            <a:endParaRPr sz="1700" u="sng">
              <a:solidFill>
                <a:schemeClr val="dk1"/>
              </a:solidFill>
              <a:latin typeface="Dosis Medium"/>
              <a:ea typeface="Dosis Medium"/>
              <a:cs typeface="Dosis Medium"/>
              <a:sym typeface="Dosis Medium"/>
            </a:endParaRPr>
          </a:p>
          <a:p>
            <a:pPr indent="0" lvl="0" marL="0" rtl="0" algn="ctr">
              <a:lnSpc>
                <a:spcPct val="115000"/>
              </a:lnSpc>
              <a:spcBef>
                <a:spcPts val="0"/>
              </a:spcBef>
              <a:spcAft>
                <a:spcPts val="0"/>
              </a:spcAft>
              <a:buNone/>
            </a:pPr>
            <a:r>
              <a:rPr lang="en" sz="1700">
                <a:solidFill>
                  <a:schemeClr val="dk1"/>
                </a:solidFill>
                <a:highlight>
                  <a:srgbClr val="F3F3F3"/>
                </a:highlight>
                <a:latin typeface="Inconsolata"/>
                <a:ea typeface="Inconsolata"/>
                <a:cs typeface="Inconsolata"/>
                <a:sym typeface="Inconsolata"/>
              </a:rPr>
              <a:t>+init|[component type]|[component location]|[identifier]\n</a:t>
            </a:r>
            <a:endParaRPr sz="1700">
              <a:solidFill>
                <a:schemeClr val="dk1"/>
              </a:solidFill>
              <a:highlight>
                <a:srgbClr val="F3F3F3"/>
              </a:highlight>
              <a:latin typeface="Inconsolata"/>
              <a:ea typeface="Inconsolata"/>
              <a:cs typeface="Inconsolata"/>
              <a:sym typeface="Inconsolata"/>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540" name="Google Shape;540;p4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41" name="Google Shape;541;p45"/>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Kelly Mae Allen</a:t>
            </a:r>
            <a:endParaRPr b="1" sz="1300">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6"/>
          <p:cNvSpPr/>
          <p:nvPr/>
        </p:nvSpPr>
        <p:spPr>
          <a:xfrm>
            <a:off x="97975" y="1871700"/>
            <a:ext cx="1326000" cy="2651400"/>
          </a:xfrm>
          <a:prstGeom prst="rect">
            <a:avLst/>
          </a:pr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47" name="Google Shape;547;p4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Method Between Protocontrol and User</a:t>
            </a:r>
            <a:endParaRPr/>
          </a:p>
        </p:txBody>
      </p:sp>
      <p:graphicFrame>
        <p:nvGraphicFramePr>
          <p:cNvPr id="548" name="Google Shape;548;p46"/>
          <p:cNvGraphicFramePr/>
          <p:nvPr/>
        </p:nvGraphicFramePr>
        <p:xfrm>
          <a:off x="1593225" y="1176163"/>
          <a:ext cx="3000000" cy="3000000"/>
        </p:xfrm>
        <a:graphic>
          <a:graphicData uri="http://schemas.openxmlformats.org/drawingml/2006/table">
            <a:tbl>
              <a:tblPr>
                <a:noFill/>
                <a:tableStyleId>{330947F3-F113-4040-91A2-7AD57BDE763E}</a:tableStyleId>
              </a:tblPr>
              <a:tblGrid>
                <a:gridCol w="1785275"/>
                <a:gridCol w="1122425"/>
                <a:gridCol w="1340175"/>
                <a:gridCol w="1681850"/>
                <a:gridCol w="1528175"/>
              </a:tblGrid>
              <a:tr h="597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c>
                  <a:txBody>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Channel </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c>
                  <a:txBody>
                    <a:bodyPr/>
                    <a:lstStyle/>
                    <a:p>
                      <a:pPr indent="0" lvl="0" marL="0" rtl="0" algn="ctr">
                        <a:spcBef>
                          <a:spcPts val="0"/>
                        </a:spcBef>
                        <a:spcAft>
                          <a:spcPts val="0"/>
                        </a:spcAft>
                        <a:buNone/>
                      </a:pPr>
                      <a:r>
                        <a:rPr b="1" lang="en"/>
                        <a:t>Link to Protocontrol</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c>
                  <a:txBody>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Pros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c>
                  <a:txBody>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Cons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r>
              <a:tr h="848950">
                <a:tc>
                  <a:txBody>
                    <a:bodyPr/>
                    <a:lstStyle/>
                    <a:p>
                      <a:pPr indent="0" lvl="0" marL="0" rtl="0" algn="l">
                        <a:spcBef>
                          <a:spcPts val="0"/>
                        </a:spcBef>
                        <a:spcAft>
                          <a:spcPts val="0"/>
                        </a:spcAft>
                        <a:buNone/>
                      </a:pPr>
                      <a:r>
                        <a:rPr b="1" lang="en" sz="1350">
                          <a:solidFill>
                            <a:srgbClr val="333333"/>
                          </a:solidFill>
                          <a:latin typeface="Montserrat"/>
                          <a:ea typeface="Montserrat"/>
                          <a:cs typeface="Montserrat"/>
                          <a:sym typeface="Montserrat"/>
                        </a:rPr>
                        <a:t>UART Comm </a:t>
                      </a:r>
                      <a:endParaRPr b="1" sz="135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1050">
                          <a:solidFill>
                            <a:srgbClr val="333333"/>
                          </a:solidFill>
                          <a:latin typeface="Montserrat"/>
                          <a:ea typeface="Montserrat"/>
                          <a:cs typeface="Montserrat"/>
                          <a:sym typeface="Montserrat"/>
                        </a:rPr>
                        <a:t>(current configuration)</a:t>
                      </a:r>
                      <a:endParaRPr sz="1050">
                        <a:solidFill>
                          <a:srgbClr val="333333"/>
                        </a:solidFill>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a:t>Hardline Wired Connection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sz="1000"/>
                        <a:t>- Easy to implement</a:t>
                      </a:r>
                      <a:endParaRPr sz="1000"/>
                    </a:p>
                    <a:p>
                      <a:pPr indent="0" lvl="0" marL="0" rtl="0" algn="l">
                        <a:spcBef>
                          <a:spcPts val="0"/>
                        </a:spcBef>
                        <a:spcAft>
                          <a:spcPts val="0"/>
                        </a:spcAft>
                        <a:buNone/>
                      </a:pPr>
                      <a:r>
                        <a:rPr lang="en" sz="1000"/>
                        <a:t>- Freedom of design </a:t>
                      </a:r>
                      <a:endParaRPr sz="1000"/>
                    </a:p>
                    <a:p>
                      <a:pPr indent="0" lvl="0" marL="0" rtl="0" algn="l">
                        <a:spcBef>
                          <a:spcPts val="0"/>
                        </a:spcBef>
                        <a:spcAft>
                          <a:spcPts val="0"/>
                        </a:spcAft>
                        <a:buNone/>
                      </a:pPr>
                      <a:r>
                        <a:rPr lang="en" sz="1000"/>
                        <a:t>- Accessible on most         Microcontrollers</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sz="1000"/>
                        <a:t>- Not viable for large messages</a:t>
                      </a:r>
                      <a:endParaRPr sz="1000"/>
                    </a:p>
                    <a:p>
                      <a:pPr indent="0" lvl="0" marL="0" rtl="0" algn="l">
                        <a:spcBef>
                          <a:spcPts val="0"/>
                        </a:spcBef>
                        <a:spcAft>
                          <a:spcPts val="0"/>
                        </a:spcAft>
                        <a:buNone/>
                      </a:pPr>
                      <a:r>
                        <a:rPr lang="en" sz="1000"/>
                        <a:t>- Wired connection</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r>
              <a:tr h="661975">
                <a:tc>
                  <a:txBody>
                    <a:bodyPr/>
                    <a:lstStyle/>
                    <a:p>
                      <a:pPr indent="0" lvl="0" marL="0" rtl="0" algn="l">
                        <a:spcBef>
                          <a:spcPts val="0"/>
                        </a:spcBef>
                        <a:spcAft>
                          <a:spcPts val="0"/>
                        </a:spcAft>
                        <a:buNone/>
                      </a:pPr>
                      <a:r>
                        <a:rPr b="1" lang="en"/>
                        <a:t>TCP via IOT Device </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a:t>WiFi</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sz="1000"/>
                        <a:t>- Easy and quick to update Protocontrol</a:t>
                      </a:r>
                      <a:endParaRPr sz="1000"/>
                    </a:p>
                    <a:p>
                      <a:pPr indent="0" lvl="0" marL="0" rtl="0" algn="l">
                        <a:spcBef>
                          <a:spcPts val="0"/>
                        </a:spcBef>
                        <a:spcAft>
                          <a:spcPts val="0"/>
                        </a:spcAft>
                        <a:buNone/>
                      </a:pPr>
                      <a:r>
                        <a:rPr lang="en" sz="1000"/>
                        <a:t>- Wireless </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sz="1000"/>
                        <a:t>- Can be unreliable</a:t>
                      </a:r>
                      <a:endParaRPr sz="1000"/>
                    </a:p>
                    <a:p>
                      <a:pPr indent="0" lvl="0" marL="0" rtl="0" algn="l">
                        <a:spcBef>
                          <a:spcPts val="0"/>
                        </a:spcBef>
                        <a:spcAft>
                          <a:spcPts val="0"/>
                        </a:spcAft>
                        <a:buNone/>
                      </a:pPr>
                      <a:r>
                        <a:rPr lang="en" sz="1000"/>
                        <a:t>- hard to set up on new network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r>
              <a:tr h="695125">
                <a:tc>
                  <a:txBody>
                    <a:bodyPr/>
                    <a:lstStyle/>
                    <a:p>
                      <a:pPr indent="0" lvl="0" marL="0" rtl="0" algn="l">
                        <a:spcBef>
                          <a:spcPts val="0"/>
                        </a:spcBef>
                        <a:spcAft>
                          <a:spcPts val="0"/>
                        </a:spcAft>
                        <a:buNone/>
                      </a:pPr>
                      <a:r>
                        <a:rPr b="1" lang="en"/>
                        <a:t>Bluetooth</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c>
                  <a:txBody>
                    <a:bodyPr/>
                    <a:lstStyle/>
                    <a:p>
                      <a:pPr indent="0" lvl="0" marL="0" rtl="0" algn="l">
                        <a:spcBef>
                          <a:spcPts val="0"/>
                        </a:spcBef>
                        <a:spcAft>
                          <a:spcPts val="0"/>
                        </a:spcAft>
                        <a:buNone/>
                      </a:pPr>
                      <a:r>
                        <a:rPr lang="en"/>
                        <a:t>Wireless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c>
                  <a:txBody>
                    <a:bodyPr/>
                    <a:lstStyle/>
                    <a:p>
                      <a:pPr indent="0" lvl="0" marL="0" rtl="0" algn="l">
                        <a:spcBef>
                          <a:spcPts val="0"/>
                        </a:spcBef>
                        <a:spcAft>
                          <a:spcPts val="0"/>
                        </a:spcAft>
                        <a:buNone/>
                      </a:pPr>
                      <a:r>
                        <a:rPr lang="en" sz="1000"/>
                        <a:t>- Easy to use on most computers for user</a:t>
                      </a:r>
                      <a:endParaRPr sz="1000"/>
                    </a:p>
                    <a:p>
                      <a:pPr indent="0" lvl="0" marL="0" rtl="0" algn="l">
                        <a:spcBef>
                          <a:spcPts val="0"/>
                        </a:spcBef>
                        <a:spcAft>
                          <a:spcPts val="0"/>
                        </a:spcAft>
                        <a:buNone/>
                      </a:pPr>
                      <a:r>
                        <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c>
                  <a:txBody>
                    <a:bodyPr/>
                    <a:lstStyle/>
                    <a:p>
                      <a:pPr indent="0" lvl="0" marL="0" rtl="0" algn="l">
                        <a:spcBef>
                          <a:spcPts val="0"/>
                        </a:spcBef>
                        <a:spcAft>
                          <a:spcPts val="0"/>
                        </a:spcAft>
                        <a:buNone/>
                      </a:pPr>
                      <a:r>
                        <a:rPr lang="en" sz="1000"/>
                        <a:t>- Very difficult for user MCU to communicate with Protocontrol</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r>
              <a:tr h="805975">
                <a:tc>
                  <a:txBody>
                    <a:bodyPr/>
                    <a:lstStyle/>
                    <a:p>
                      <a:pPr indent="0" lvl="0" marL="0" rtl="0" algn="l">
                        <a:spcBef>
                          <a:spcPts val="0"/>
                        </a:spcBef>
                        <a:spcAft>
                          <a:spcPts val="0"/>
                        </a:spcAft>
                        <a:buNone/>
                      </a:pPr>
                      <a:r>
                        <a:rPr b="1" lang="en"/>
                        <a:t>SPI</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c>
                  <a:txBody>
                    <a:bodyPr/>
                    <a:lstStyle/>
                    <a:p>
                      <a:pPr indent="0" lvl="0" marL="0" rtl="0" algn="l">
                        <a:spcBef>
                          <a:spcPts val="0"/>
                        </a:spcBef>
                        <a:spcAft>
                          <a:spcPts val="0"/>
                        </a:spcAft>
                        <a:buNone/>
                      </a:pPr>
                      <a:r>
                        <a:rPr lang="en"/>
                        <a:t>Hardline Wired Connection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c>
                  <a:txBody>
                    <a:bodyPr/>
                    <a:lstStyle/>
                    <a:p>
                      <a:pPr indent="0" lvl="0" marL="0" rtl="0" algn="l">
                        <a:spcBef>
                          <a:spcPts val="0"/>
                        </a:spcBef>
                        <a:spcAft>
                          <a:spcPts val="0"/>
                        </a:spcAft>
                        <a:buNone/>
                      </a:pPr>
                      <a:r>
                        <a:rPr lang="en" sz="1000"/>
                        <a:t>- Common protocol </a:t>
                      </a:r>
                      <a:endParaRPr sz="1000"/>
                    </a:p>
                    <a:p>
                      <a:pPr indent="0" lvl="0" marL="0" rtl="0" algn="l">
                        <a:spcBef>
                          <a:spcPts val="0"/>
                        </a:spcBef>
                        <a:spcAft>
                          <a:spcPts val="0"/>
                        </a:spcAft>
                        <a:buNone/>
                      </a:pPr>
                      <a:r>
                        <a:rPr lang="en" sz="1000"/>
                        <a:t>- Can easily interface with multiple user MCUs</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c>
                  <a:txBody>
                    <a:bodyPr/>
                    <a:lstStyle/>
                    <a:p>
                      <a:pPr indent="0" lvl="0" marL="0" rtl="0" algn="l">
                        <a:spcBef>
                          <a:spcPts val="0"/>
                        </a:spcBef>
                        <a:spcAft>
                          <a:spcPts val="0"/>
                        </a:spcAft>
                        <a:buNone/>
                      </a:pPr>
                      <a:r>
                        <a:rPr lang="en" sz="1000"/>
                        <a:t>- Dedicated port with more pins</a:t>
                      </a:r>
                      <a:endParaRPr sz="1000"/>
                    </a:p>
                    <a:p>
                      <a:pPr indent="0" lvl="0" marL="0" rtl="0" algn="l">
                        <a:spcBef>
                          <a:spcPts val="0"/>
                        </a:spcBef>
                        <a:spcAft>
                          <a:spcPts val="0"/>
                        </a:spcAft>
                        <a:buNone/>
                      </a:pPr>
                      <a:r>
                        <a:rPr lang="en" sz="1000"/>
                        <a:t>- Learning curve to set up on user MCU</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r>
            </a:tbl>
          </a:graphicData>
        </a:graphic>
      </p:graphicFrame>
      <p:grpSp>
        <p:nvGrpSpPr>
          <p:cNvPr id="549" name="Google Shape;549;p46"/>
          <p:cNvGrpSpPr/>
          <p:nvPr/>
        </p:nvGrpSpPr>
        <p:grpSpPr>
          <a:xfrm>
            <a:off x="4605788" y="2079188"/>
            <a:ext cx="1135525" cy="254400"/>
            <a:chOff x="4270663" y="2020913"/>
            <a:chExt cx="1135525" cy="254400"/>
          </a:xfrm>
        </p:grpSpPr>
        <p:sp>
          <p:nvSpPr>
            <p:cNvPr id="550" name="Google Shape;550;p46"/>
            <p:cNvSpPr/>
            <p:nvPr/>
          </p:nvSpPr>
          <p:spPr>
            <a:xfrm>
              <a:off x="4270663" y="2020913"/>
              <a:ext cx="364500" cy="254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51" name="Google Shape;551;p46"/>
            <p:cNvSpPr/>
            <p:nvPr/>
          </p:nvSpPr>
          <p:spPr>
            <a:xfrm>
              <a:off x="5041688" y="2020913"/>
              <a:ext cx="364500" cy="254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552" name="Google Shape;552;p46"/>
            <p:cNvCxnSpPr>
              <a:endCxn id="551" idx="1"/>
            </p:cNvCxnSpPr>
            <p:nvPr/>
          </p:nvCxnSpPr>
          <p:spPr>
            <a:xfrm flipH="1" rot="10800000">
              <a:off x="4643588" y="2148113"/>
              <a:ext cx="398100" cy="8400"/>
            </a:xfrm>
            <a:prstGeom prst="straightConnector1">
              <a:avLst/>
            </a:prstGeom>
            <a:noFill/>
            <a:ln cap="flat" cmpd="sng" w="9525">
              <a:solidFill>
                <a:schemeClr val="dk2"/>
              </a:solidFill>
              <a:prstDash val="solid"/>
              <a:round/>
              <a:headEnd len="med" w="med" type="triangle"/>
              <a:tailEnd len="med" w="med" type="triangle"/>
            </a:ln>
          </p:spPr>
        </p:cxnSp>
      </p:grpSp>
      <p:grpSp>
        <p:nvGrpSpPr>
          <p:cNvPr id="553" name="Google Shape;553;p46"/>
          <p:cNvGrpSpPr/>
          <p:nvPr/>
        </p:nvGrpSpPr>
        <p:grpSpPr>
          <a:xfrm>
            <a:off x="4605788" y="4268700"/>
            <a:ext cx="1135525" cy="254400"/>
            <a:chOff x="4270638" y="4268700"/>
            <a:chExt cx="1135525" cy="254400"/>
          </a:xfrm>
        </p:grpSpPr>
        <p:sp>
          <p:nvSpPr>
            <p:cNvPr id="554" name="Google Shape;554;p46"/>
            <p:cNvSpPr/>
            <p:nvPr/>
          </p:nvSpPr>
          <p:spPr>
            <a:xfrm>
              <a:off x="4270638" y="4268700"/>
              <a:ext cx="364500" cy="254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55" name="Google Shape;555;p46"/>
            <p:cNvSpPr/>
            <p:nvPr/>
          </p:nvSpPr>
          <p:spPr>
            <a:xfrm>
              <a:off x="5041663" y="4268700"/>
              <a:ext cx="364500" cy="254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556" name="Google Shape;556;p46"/>
            <p:cNvCxnSpPr>
              <a:endCxn id="555" idx="1"/>
            </p:cNvCxnSpPr>
            <p:nvPr/>
          </p:nvCxnSpPr>
          <p:spPr>
            <a:xfrm flipH="1" rot="10800000">
              <a:off x="4643563" y="4395900"/>
              <a:ext cx="398100" cy="300"/>
            </a:xfrm>
            <a:prstGeom prst="straightConnector1">
              <a:avLst/>
            </a:prstGeom>
            <a:noFill/>
            <a:ln cap="flat" cmpd="sng" w="9525">
              <a:solidFill>
                <a:schemeClr val="dk2"/>
              </a:solidFill>
              <a:prstDash val="solid"/>
              <a:round/>
              <a:headEnd len="med" w="med" type="triangle"/>
              <a:tailEnd len="med" w="med" type="triangle"/>
            </a:ln>
          </p:spPr>
        </p:cxnSp>
      </p:grpSp>
      <p:sp>
        <p:nvSpPr>
          <p:cNvPr id="557" name="Google Shape;557;p46"/>
          <p:cNvSpPr/>
          <p:nvPr/>
        </p:nvSpPr>
        <p:spPr>
          <a:xfrm>
            <a:off x="199975" y="2001150"/>
            <a:ext cx="1134300" cy="52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Impact"/>
                <a:ea typeface="Impact"/>
                <a:cs typeface="Impact"/>
                <a:sym typeface="Impact"/>
              </a:rPr>
              <a:t>Protocontrol</a:t>
            </a:r>
            <a:endParaRPr>
              <a:solidFill>
                <a:schemeClr val="accent2"/>
              </a:solidFill>
              <a:latin typeface="Impact"/>
              <a:ea typeface="Impact"/>
              <a:cs typeface="Impact"/>
              <a:sym typeface="Impact"/>
            </a:endParaRPr>
          </a:p>
        </p:txBody>
      </p:sp>
      <p:sp>
        <p:nvSpPr>
          <p:cNvPr id="558" name="Google Shape;558;p46"/>
          <p:cNvSpPr/>
          <p:nvPr/>
        </p:nvSpPr>
        <p:spPr>
          <a:xfrm>
            <a:off x="199975" y="2805650"/>
            <a:ext cx="1134300" cy="521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mpact"/>
                <a:ea typeface="Impact"/>
                <a:cs typeface="Impact"/>
                <a:sym typeface="Impact"/>
              </a:rPr>
              <a:t>User MCU</a:t>
            </a:r>
            <a:endParaRPr>
              <a:solidFill>
                <a:schemeClr val="lt1"/>
              </a:solidFill>
              <a:latin typeface="Impact"/>
              <a:ea typeface="Impact"/>
              <a:cs typeface="Impact"/>
              <a:sym typeface="Impact"/>
            </a:endParaRPr>
          </a:p>
        </p:txBody>
      </p:sp>
      <p:sp>
        <p:nvSpPr>
          <p:cNvPr id="559" name="Google Shape;559;p46"/>
          <p:cNvSpPr/>
          <p:nvPr/>
        </p:nvSpPr>
        <p:spPr>
          <a:xfrm>
            <a:off x="199975" y="3610150"/>
            <a:ext cx="1134300" cy="521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mpact"/>
                <a:ea typeface="Impact"/>
                <a:cs typeface="Impact"/>
                <a:sym typeface="Impact"/>
              </a:rPr>
              <a:t>Website</a:t>
            </a:r>
            <a:endParaRPr>
              <a:solidFill>
                <a:schemeClr val="dk1"/>
              </a:solidFill>
              <a:latin typeface="Impact"/>
              <a:ea typeface="Impact"/>
              <a:cs typeface="Impact"/>
              <a:sym typeface="Impact"/>
            </a:endParaRPr>
          </a:p>
        </p:txBody>
      </p:sp>
      <p:grpSp>
        <p:nvGrpSpPr>
          <p:cNvPr id="560" name="Google Shape;560;p46"/>
          <p:cNvGrpSpPr/>
          <p:nvPr/>
        </p:nvGrpSpPr>
        <p:grpSpPr>
          <a:xfrm>
            <a:off x="4605788" y="2868238"/>
            <a:ext cx="1135525" cy="254400"/>
            <a:chOff x="4266425" y="2874850"/>
            <a:chExt cx="1135525" cy="254400"/>
          </a:xfrm>
        </p:grpSpPr>
        <p:sp>
          <p:nvSpPr>
            <p:cNvPr id="561" name="Google Shape;561;p46"/>
            <p:cNvSpPr/>
            <p:nvPr/>
          </p:nvSpPr>
          <p:spPr>
            <a:xfrm>
              <a:off x="4266425" y="2874850"/>
              <a:ext cx="364500" cy="254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2" name="Google Shape;562;p46"/>
            <p:cNvSpPr/>
            <p:nvPr/>
          </p:nvSpPr>
          <p:spPr>
            <a:xfrm>
              <a:off x="5037450" y="2874850"/>
              <a:ext cx="364500" cy="254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563" name="Google Shape;563;p46"/>
            <p:cNvCxnSpPr>
              <a:endCxn id="562" idx="1"/>
            </p:cNvCxnSpPr>
            <p:nvPr/>
          </p:nvCxnSpPr>
          <p:spPr>
            <a:xfrm flipH="1" rot="10800000">
              <a:off x="4630950" y="3002050"/>
              <a:ext cx="406500" cy="8400"/>
            </a:xfrm>
            <a:prstGeom prst="straightConnector1">
              <a:avLst/>
            </a:prstGeom>
            <a:noFill/>
            <a:ln cap="flat" cmpd="sng" w="9525">
              <a:solidFill>
                <a:schemeClr val="dk2"/>
              </a:solidFill>
              <a:prstDash val="solid"/>
              <a:round/>
              <a:headEnd len="med" w="med" type="triangle"/>
              <a:tailEnd len="med" w="med" type="triangle"/>
            </a:ln>
          </p:spPr>
        </p:cxnSp>
        <p:sp>
          <p:nvSpPr>
            <p:cNvPr id="564" name="Google Shape;564;p46"/>
            <p:cNvSpPr/>
            <p:nvPr/>
          </p:nvSpPr>
          <p:spPr>
            <a:xfrm>
              <a:off x="5037450" y="2878549"/>
              <a:ext cx="364500" cy="1236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565" name="Google Shape;565;p46"/>
          <p:cNvGrpSpPr/>
          <p:nvPr/>
        </p:nvGrpSpPr>
        <p:grpSpPr>
          <a:xfrm>
            <a:off x="4605800" y="3529651"/>
            <a:ext cx="1135525" cy="259174"/>
            <a:chOff x="4266438" y="3605376"/>
            <a:chExt cx="1135525" cy="259174"/>
          </a:xfrm>
        </p:grpSpPr>
        <p:sp>
          <p:nvSpPr>
            <p:cNvPr id="566" name="Google Shape;566;p46"/>
            <p:cNvSpPr/>
            <p:nvPr/>
          </p:nvSpPr>
          <p:spPr>
            <a:xfrm>
              <a:off x="4266438" y="3610150"/>
              <a:ext cx="364500" cy="254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7" name="Google Shape;567;p46"/>
            <p:cNvSpPr/>
            <p:nvPr/>
          </p:nvSpPr>
          <p:spPr>
            <a:xfrm>
              <a:off x="5037463" y="3610150"/>
              <a:ext cx="364500" cy="254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568" name="Google Shape;568;p46"/>
            <p:cNvCxnSpPr>
              <a:endCxn id="567" idx="1"/>
            </p:cNvCxnSpPr>
            <p:nvPr/>
          </p:nvCxnSpPr>
          <p:spPr>
            <a:xfrm flipH="1" rot="10800000">
              <a:off x="4647763" y="3737350"/>
              <a:ext cx="389700" cy="300"/>
            </a:xfrm>
            <a:prstGeom prst="straightConnector1">
              <a:avLst/>
            </a:prstGeom>
            <a:noFill/>
            <a:ln cap="flat" cmpd="sng" w="9525">
              <a:solidFill>
                <a:schemeClr val="dk2"/>
              </a:solidFill>
              <a:prstDash val="solid"/>
              <a:round/>
              <a:headEnd len="med" w="med" type="triangle"/>
              <a:tailEnd len="med" w="med" type="triangle"/>
            </a:ln>
          </p:spPr>
        </p:cxnSp>
        <p:sp>
          <p:nvSpPr>
            <p:cNvPr id="569" name="Google Shape;569;p46"/>
            <p:cNvSpPr/>
            <p:nvPr/>
          </p:nvSpPr>
          <p:spPr>
            <a:xfrm>
              <a:off x="5037450" y="3605376"/>
              <a:ext cx="364500" cy="132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570" name="Google Shape;570;p46"/>
          <p:cNvSpPr txBox="1"/>
          <p:nvPr/>
        </p:nvSpPr>
        <p:spPr>
          <a:xfrm>
            <a:off x="428350" y="4163700"/>
            <a:ext cx="7941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osis Medium"/>
                <a:ea typeface="Dosis Medium"/>
                <a:cs typeface="Dosis Medium"/>
                <a:sym typeface="Dosis Medium"/>
              </a:rPr>
              <a:t>Legend</a:t>
            </a:r>
            <a:endParaRPr>
              <a:solidFill>
                <a:schemeClr val="dk1"/>
              </a:solidFill>
              <a:latin typeface="Dosis Medium"/>
              <a:ea typeface="Dosis Medium"/>
              <a:cs typeface="Dosis Medium"/>
              <a:sym typeface="Dosis Medium"/>
            </a:endParaRPr>
          </a:p>
        </p:txBody>
      </p:sp>
      <p:pic>
        <p:nvPicPr>
          <p:cNvPr id="571" name="Google Shape;571;p46"/>
          <p:cNvPicPr preferRelativeResize="0"/>
          <p:nvPr/>
        </p:nvPicPr>
        <p:blipFill>
          <a:blip r:embed="rId3">
            <a:alphaModFix/>
          </a:blip>
          <a:stretch>
            <a:fillRect/>
          </a:stretch>
        </p:blipFill>
        <p:spPr>
          <a:xfrm>
            <a:off x="2039150" y="2290049"/>
            <a:ext cx="933224" cy="295625"/>
          </a:xfrm>
          <a:prstGeom prst="rect">
            <a:avLst/>
          </a:prstGeom>
          <a:noFill/>
          <a:ln>
            <a:noFill/>
          </a:ln>
        </p:spPr>
      </p:pic>
      <p:pic>
        <p:nvPicPr>
          <p:cNvPr id="572" name="Google Shape;572;p46"/>
          <p:cNvPicPr preferRelativeResize="0"/>
          <p:nvPr/>
        </p:nvPicPr>
        <p:blipFill>
          <a:blip r:embed="rId4">
            <a:alphaModFix/>
          </a:blip>
          <a:stretch>
            <a:fillRect/>
          </a:stretch>
        </p:blipFill>
        <p:spPr>
          <a:xfrm>
            <a:off x="2809679" y="2844285"/>
            <a:ext cx="410409" cy="295625"/>
          </a:xfrm>
          <a:prstGeom prst="rect">
            <a:avLst/>
          </a:prstGeom>
          <a:noFill/>
          <a:ln>
            <a:noFill/>
          </a:ln>
        </p:spPr>
      </p:pic>
      <p:pic>
        <p:nvPicPr>
          <p:cNvPr id="573" name="Google Shape;573;p46"/>
          <p:cNvPicPr preferRelativeResize="0"/>
          <p:nvPr/>
        </p:nvPicPr>
        <p:blipFill>
          <a:blip r:embed="rId5">
            <a:alphaModFix/>
          </a:blip>
          <a:stretch>
            <a:fillRect/>
          </a:stretch>
        </p:blipFill>
        <p:spPr>
          <a:xfrm>
            <a:off x="2630353" y="3398525"/>
            <a:ext cx="521368" cy="521400"/>
          </a:xfrm>
          <a:prstGeom prst="rect">
            <a:avLst/>
          </a:prstGeom>
          <a:noFill/>
          <a:ln>
            <a:noFill/>
          </a:ln>
        </p:spPr>
      </p:pic>
      <p:pic>
        <p:nvPicPr>
          <p:cNvPr id="574" name="Google Shape;574;p46"/>
          <p:cNvPicPr preferRelativeResize="0"/>
          <p:nvPr/>
        </p:nvPicPr>
        <p:blipFill>
          <a:blip r:embed="rId6">
            <a:alphaModFix/>
          </a:blip>
          <a:stretch>
            <a:fillRect/>
          </a:stretch>
        </p:blipFill>
        <p:spPr>
          <a:xfrm>
            <a:off x="2312184" y="4195590"/>
            <a:ext cx="873041" cy="400625"/>
          </a:xfrm>
          <a:prstGeom prst="rect">
            <a:avLst/>
          </a:prstGeom>
          <a:noFill/>
          <a:ln>
            <a:noFill/>
          </a:ln>
        </p:spPr>
      </p:pic>
      <p:sp>
        <p:nvSpPr>
          <p:cNvPr id="575" name="Google Shape;575;p4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76" name="Google Shape;576;p46"/>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Kelly Mae Allen</a:t>
            </a:r>
            <a:endParaRPr b="1" sz="1300">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7"/>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Embedded System</a:t>
            </a:r>
            <a:endParaRPr/>
          </a:p>
        </p:txBody>
      </p:sp>
      <p:sp>
        <p:nvSpPr>
          <p:cNvPr id="582" name="Google Shape;582;p47"/>
          <p:cNvSpPr txBox="1"/>
          <p:nvPr/>
        </p:nvSpPr>
        <p:spPr>
          <a:xfrm>
            <a:off x="5421900" y="3876175"/>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Parker Sexton</a:t>
            </a:r>
            <a:endParaRPr b="1" sz="1300">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8"/>
          <p:cNvSpPr txBox="1"/>
          <p:nvPr>
            <p:ph idx="1" type="body"/>
          </p:nvPr>
        </p:nvSpPr>
        <p:spPr>
          <a:xfrm>
            <a:off x="1123950" y="4406300"/>
            <a:ext cx="6737400" cy="749100"/>
          </a:xfrm>
          <a:prstGeom prst="rect">
            <a:avLst/>
          </a:prstGeom>
        </p:spPr>
        <p:txBody>
          <a:bodyPr anchorCtr="0" anchor="ctr" bIns="91425" lIns="91425" spcFirstLastPara="1" rIns="91425" wrap="square" tIns="91425">
            <a:noAutofit/>
          </a:bodyPr>
          <a:lstStyle/>
          <a:p>
            <a:pPr indent="0" lvl="0" marL="0" rtl="0" algn="l">
              <a:spcBef>
                <a:spcPts val="360"/>
              </a:spcBef>
              <a:spcAft>
                <a:spcPts val="0"/>
              </a:spcAft>
              <a:buNone/>
            </a:pPr>
            <a:r>
              <a:rPr lang="en" sz="2200"/>
              <a:t>Our Big Communications Change</a:t>
            </a:r>
            <a:endParaRPr sz="2200"/>
          </a:p>
        </p:txBody>
      </p:sp>
      <p:sp>
        <p:nvSpPr>
          <p:cNvPr id="588" name="Google Shape;588;p48"/>
          <p:cNvSpPr txBox="1"/>
          <p:nvPr/>
        </p:nvSpPr>
        <p:spPr>
          <a:xfrm>
            <a:off x="107150" y="942475"/>
            <a:ext cx="3942900" cy="29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Old Microcontroller</a:t>
            </a:r>
            <a:endParaRPr sz="3000">
              <a:solidFill>
                <a:schemeClr val="dk1"/>
              </a:solidFill>
              <a:latin typeface="Roboto"/>
              <a:ea typeface="Roboto"/>
              <a:cs typeface="Roboto"/>
              <a:sym typeface="Roboto"/>
            </a:endParaRPr>
          </a:p>
        </p:txBody>
      </p:sp>
      <p:sp>
        <p:nvSpPr>
          <p:cNvPr id="589" name="Google Shape;589;p48"/>
          <p:cNvSpPr txBox="1"/>
          <p:nvPr/>
        </p:nvSpPr>
        <p:spPr>
          <a:xfrm>
            <a:off x="4515875" y="929425"/>
            <a:ext cx="4612200" cy="29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New </a:t>
            </a:r>
            <a:r>
              <a:rPr lang="en" sz="3000">
                <a:solidFill>
                  <a:schemeClr val="dk1"/>
                </a:solidFill>
                <a:latin typeface="Roboto"/>
                <a:ea typeface="Roboto"/>
                <a:cs typeface="Roboto"/>
                <a:sym typeface="Roboto"/>
              </a:rPr>
              <a:t>Microcontroller</a:t>
            </a:r>
            <a:endParaRPr sz="3000">
              <a:solidFill>
                <a:schemeClr val="dk1"/>
              </a:solidFill>
              <a:latin typeface="Roboto"/>
              <a:ea typeface="Roboto"/>
              <a:cs typeface="Roboto"/>
              <a:sym typeface="Roboto"/>
            </a:endParaRPr>
          </a:p>
        </p:txBody>
      </p:sp>
      <p:pic>
        <p:nvPicPr>
          <p:cNvPr id="590" name="Google Shape;590;p48"/>
          <p:cNvPicPr preferRelativeResize="0"/>
          <p:nvPr/>
        </p:nvPicPr>
        <p:blipFill>
          <a:blip r:embed="rId3">
            <a:alphaModFix/>
          </a:blip>
          <a:stretch>
            <a:fillRect/>
          </a:stretch>
        </p:blipFill>
        <p:spPr>
          <a:xfrm>
            <a:off x="4850450" y="1675925"/>
            <a:ext cx="3065750" cy="2375275"/>
          </a:xfrm>
          <a:prstGeom prst="rect">
            <a:avLst/>
          </a:prstGeom>
          <a:noFill/>
          <a:ln>
            <a:noFill/>
          </a:ln>
        </p:spPr>
      </p:pic>
      <p:pic>
        <p:nvPicPr>
          <p:cNvPr id="591" name="Google Shape;591;p48"/>
          <p:cNvPicPr preferRelativeResize="0"/>
          <p:nvPr/>
        </p:nvPicPr>
        <p:blipFill>
          <a:blip r:embed="rId4">
            <a:alphaModFix/>
          </a:blip>
          <a:stretch>
            <a:fillRect/>
          </a:stretch>
        </p:blipFill>
        <p:spPr>
          <a:xfrm>
            <a:off x="435174" y="2052975"/>
            <a:ext cx="3693626" cy="1621175"/>
          </a:xfrm>
          <a:prstGeom prst="rect">
            <a:avLst/>
          </a:prstGeom>
          <a:noFill/>
          <a:ln>
            <a:noFill/>
          </a:ln>
        </p:spPr>
      </p:pic>
      <p:sp>
        <p:nvSpPr>
          <p:cNvPr id="592" name="Google Shape;592;p4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93" name="Google Shape;593;p48"/>
          <p:cNvSpPr txBox="1"/>
          <p:nvPr/>
        </p:nvSpPr>
        <p:spPr>
          <a:xfrm>
            <a:off x="5421900" y="17250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Parker Sexton</a:t>
            </a:r>
            <a:endParaRPr b="1" sz="13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Decision</a:t>
            </a:r>
            <a:r>
              <a:rPr lang="en"/>
              <a:t> matrix</a:t>
            </a:r>
            <a:endParaRPr/>
          </a:p>
        </p:txBody>
      </p:sp>
      <p:graphicFrame>
        <p:nvGraphicFramePr>
          <p:cNvPr id="599" name="Google Shape;599;p49"/>
          <p:cNvGraphicFramePr/>
          <p:nvPr/>
        </p:nvGraphicFramePr>
        <p:xfrm>
          <a:off x="996725" y="1392875"/>
          <a:ext cx="3000000" cy="3000000"/>
        </p:xfrm>
        <a:graphic>
          <a:graphicData uri="http://schemas.openxmlformats.org/drawingml/2006/table">
            <a:tbl>
              <a:tblPr>
                <a:noFill/>
                <a:tableStyleId>{330947F3-F113-4040-91A2-7AD57BDE763E}</a:tableStyleId>
              </a:tblPr>
              <a:tblGrid>
                <a:gridCol w="1756950"/>
                <a:gridCol w="2872250"/>
                <a:gridCol w="2609800"/>
              </a:tblGrid>
              <a:tr h="368000">
                <a:tc>
                  <a:txBody>
                    <a:bodyPr/>
                    <a:lstStyle/>
                    <a:p>
                      <a:pPr indent="0" lvl="0" marL="0" rtl="0" algn="l">
                        <a:spcBef>
                          <a:spcPts val="0"/>
                        </a:spcBef>
                        <a:spcAft>
                          <a:spcPts val="0"/>
                        </a:spcAft>
                        <a:buNone/>
                      </a:pPr>
                      <a:r>
                        <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Cortex M0 Adalogger</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ESP32 Feather</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552000">
                <a:tc>
                  <a:txBody>
                    <a:bodyPr/>
                    <a:lstStyle/>
                    <a:p>
                      <a:pPr indent="0" lvl="0" marL="0" rtl="0" algn="l">
                        <a:spcBef>
                          <a:spcPts val="0"/>
                        </a:spcBef>
                        <a:spcAft>
                          <a:spcPts val="0"/>
                        </a:spcAft>
                        <a:buNone/>
                      </a:pPr>
                      <a:r>
                        <a:rPr b="1" lang="en" sz="1350">
                          <a:solidFill>
                            <a:srgbClr val="333333"/>
                          </a:solidFill>
                          <a:latin typeface="Montserrat"/>
                          <a:ea typeface="Montserrat"/>
                          <a:cs typeface="Montserrat"/>
                          <a:sym typeface="Montserrat"/>
                        </a:rPr>
                        <a:t>Chip Type</a:t>
                      </a:r>
                      <a:endParaRPr b="1" sz="1350">
                        <a:solidFill>
                          <a:srgbClr val="333333"/>
                        </a:solidFill>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rgbClr val="333333"/>
                          </a:solidFill>
                        </a:rPr>
                        <a:t>ATSAMD21G18 @ 48MHz</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rgbClr val="333333"/>
                          </a:solidFill>
                        </a:rPr>
                        <a:t>ESP32 Dual core 240MHz Xtensa® processor</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68000">
                <a:tc>
                  <a:txBody>
                    <a:bodyPr/>
                    <a:lstStyle/>
                    <a:p>
                      <a:pPr indent="0" lvl="0" marL="0" rtl="0" algn="l">
                        <a:spcBef>
                          <a:spcPts val="0"/>
                        </a:spcBef>
                        <a:spcAft>
                          <a:spcPts val="0"/>
                        </a:spcAft>
                        <a:buNone/>
                      </a:pPr>
                      <a:r>
                        <a:rPr b="1" lang="en"/>
                        <a:t>Communication</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SD card slot</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IOT capabilities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68000">
                <a:tc>
                  <a:txBody>
                    <a:bodyPr/>
                    <a:lstStyle/>
                    <a:p>
                      <a:pPr indent="0" lvl="0" marL="0" rtl="0" algn="l">
                        <a:spcBef>
                          <a:spcPts val="0"/>
                        </a:spcBef>
                        <a:spcAft>
                          <a:spcPts val="0"/>
                        </a:spcAft>
                        <a:buNone/>
                      </a:pPr>
                      <a:r>
                        <a:rPr b="1" lang="en"/>
                        <a:t>Power Port</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Micro USB power</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USB - C power</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62425">
                <a:tc>
                  <a:txBody>
                    <a:bodyPr/>
                    <a:lstStyle/>
                    <a:p>
                      <a:pPr indent="0" lvl="0" marL="0" rtl="0" algn="l">
                        <a:spcBef>
                          <a:spcPts val="0"/>
                        </a:spcBef>
                        <a:spcAft>
                          <a:spcPts val="0"/>
                        </a:spcAft>
                        <a:buNone/>
                      </a:pPr>
                      <a:r>
                        <a:rPr b="1" lang="en"/>
                        <a:t>Memory</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900"/>
                        </a:spcAft>
                        <a:buNone/>
                      </a:pPr>
                      <a:r>
                        <a:rPr lang="en" sz="1350">
                          <a:solidFill>
                            <a:srgbClr val="333333"/>
                          </a:solidFill>
                        </a:rPr>
                        <a:t>256KB of FLASH + 32KB of RAM</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rgbClr val="333333"/>
                          </a:solidFill>
                        </a:rPr>
                        <a:t>8 MByte of Flash and 2 MByte of PSRAM</a:t>
                      </a:r>
                      <a:endParaRPr sz="1350">
                        <a:solidFill>
                          <a:srgbClr val="333333"/>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62425">
                <a:tc>
                  <a:txBody>
                    <a:bodyPr/>
                    <a:lstStyle/>
                    <a:p>
                      <a:pPr indent="0" lvl="0" marL="0" rtl="0" algn="l">
                        <a:spcBef>
                          <a:spcPts val="0"/>
                        </a:spcBef>
                        <a:spcAft>
                          <a:spcPts val="0"/>
                        </a:spcAft>
                        <a:buNone/>
                      </a:pPr>
                      <a:r>
                        <a:rPr b="1" lang="en"/>
                        <a:t>Form Factor</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900"/>
                        </a:spcAft>
                        <a:buNone/>
                      </a:pPr>
                      <a:r>
                        <a:rPr lang="en" sz="1350">
                          <a:solidFill>
                            <a:srgbClr val="333333"/>
                          </a:solidFill>
                        </a:rPr>
                        <a:t>Adafruit Feather</a:t>
                      </a:r>
                      <a:endParaRPr sz="1350">
                        <a:solidFill>
                          <a:srgbClr val="333333"/>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rgbClr val="333333"/>
                          </a:solidFill>
                        </a:rPr>
                        <a:t>Adafruit Feather</a:t>
                      </a:r>
                      <a:endParaRPr sz="1350">
                        <a:solidFill>
                          <a:srgbClr val="333333"/>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600" name="Google Shape;600;p4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01" name="Google Shape;601;p49"/>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Parker Sexton</a:t>
            </a:r>
            <a:endParaRPr b="1" sz="1300">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IOT update</a:t>
            </a:r>
            <a:endParaRPr/>
          </a:p>
        </p:txBody>
      </p:sp>
      <p:sp>
        <p:nvSpPr>
          <p:cNvPr id="607" name="Google Shape;607;p50"/>
          <p:cNvSpPr txBox="1"/>
          <p:nvPr>
            <p:ph idx="1" type="body"/>
          </p:nvPr>
        </p:nvSpPr>
        <p:spPr>
          <a:xfrm>
            <a:off x="172750" y="1369475"/>
            <a:ext cx="5832300" cy="30831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 sz="2600"/>
              <a:t>New Microcontroller with ESP32 </a:t>
            </a:r>
            <a:endParaRPr sz="2600"/>
          </a:p>
          <a:p>
            <a:pPr indent="-393700" lvl="0" marL="457200" rtl="0" algn="l">
              <a:spcBef>
                <a:spcPts val="0"/>
              </a:spcBef>
              <a:spcAft>
                <a:spcPts val="0"/>
              </a:spcAft>
              <a:buSzPts val="2600"/>
              <a:buChar char="●"/>
            </a:pPr>
            <a:r>
              <a:rPr lang="en" sz="2600"/>
              <a:t>IOT communication </a:t>
            </a:r>
            <a:endParaRPr sz="2600"/>
          </a:p>
          <a:p>
            <a:pPr indent="-393700" lvl="0" marL="457200" rtl="0" algn="l">
              <a:spcBef>
                <a:spcPts val="0"/>
              </a:spcBef>
              <a:spcAft>
                <a:spcPts val="0"/>
              </a:spcAft>
              <a:buSzPts val="2600"/>
              <a:buChar char="●"/>
            </a:pPr>
            <a:r>
              <a:rPr lang="en" sz="2600"/>
              <a:t>Maintained form factor - same pcb</a:t>
            </a:r>
            <a:endParaRPr sz="2600"/>
          </a:p>
          <a:p>
            <a:pPr indent="-393700" lvl="0" marL="457200" rtl="0" algn="l">
              <a:spcBef>
                <a:spcPts val="0"/>
              </a:spcBef>
              <a:spcAft>
                <a:spcPts val="0"/>
              </a:spcAft>
              <a:buSzPts val="2600"/>
              <a:buChar char="●"/>
            </a:pPr>
            <a:r>
              <a:rPr lang="en" sz="2600"/>
              <a:t>Successfully </a:t>
            </a:r>
            <a:r>
              <a:rPr lang="en" sz="2600"/>
              <a:t>transferred</a:t>
            </a:r>
            <a:r>
              <a:rPr lang="en" sz="2600"/>
              <a:t> embedded code </a:t>
            </a:r>
            <a:endParaRPr sz="2600"/>
          </a:p>
          <a:p>
            <a:pPr indent="-393700" lvl="0" marL="457200" rtl="0" algn="l">
              <a:spcBef>
                <a:spcPts val="0"/>
              </a:spcBef>
              <a:spcAft>
                <a:spcPts val="0"/>
              </a:spcAft>
              <a:buSzPts val="2600"/>
              <a:buChar char="●"/>
            </a:pPr>
            <a:r>
              <a:rPr lang="en" sz="2600"/>
              <a:t>WIFI communication working</a:t>
            </a:r>
            <a:endParaRPr sz="2600"/>
          </a:p>
          <a:p>
            <a:pPr indent="0" lvl="0" marL="0" rtl="0" algn="l">
              <a:spcBef>
                <a:spcPts val="600"/>
              </a:spcBef>
              <a:spcAft>
                <a:spcPts val="0"/>
              </a:spcAft>
              <a:buNone/>
            </a:pPr>
            <a:r>
              <a:t/>
            </a:r>
            <a:endParaRPr sz="2600"/>
          </a:p>
        </p:txBody>
      </p:sp>
      <p:pic>
        <p:nvPicPr>
          <p:cNvPr id="608" name="Google Shape;608;p50"/>
          <p:cNvPicPr preferRelativeResize="0"/>
          <p:nvPr/>
        </p:nvPicPr>
        <p:blipFill>
          <a:blip r:embed="rId3">
            <a:alphaModFix/>
          </a:blip>
          <a:stretch>
            <a:fillRect/>
          </a:stretch>
        </p:blipFill>
        <p:spPr>
          <a:xfrm>
            <a:off x="6005050" y="1315325"/>
            <a:ext cx="2834150" cy="2195828"/>
          </a:xfrm>
          <a:prstGeom prst="rect">
            <a:avLst/>
          </a:prstGeom>
          <a:noFill/>
          <a:ln>
            <a:noFill/>
          </a:ln>
        </p:spPr>
      </p:pic>
      <p:sp>
        <p:nvSpPr>
          <p:cNvPr id="609" name="Google Shape;609;p5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10" name="Google Shape;610;p50"/>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Parker Sexton</a:t>
            </a:r>
            <a:endParaRPr b="1" sz="13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Communication Implementation</a:t>
            </a:r>
            <a:endParaRPr/>
          </a:p>
        </p:txBody>
      </p:sp>
      <p:sp>
        <p:nvSpPr>
          <p:cNvPr id="616" name="Google Shape;616;p51"/>
          <p:cNvSpPr/>
          <p:nvPr/>
        </p:nvSpPr>
        <p:spPr>
          <a:xfrm>
            <a:off x="1166113" y="2654713"/>
            <a:ext cx="1134300" cy="52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Impact"/>
                <a:ea typeface="Impact"/>
                <a:cs typeface="Impact"/>
                <a:sym typeface="Impact"/>
              </a:rPr>
              <a:t>Protocontrol</a:t>
            </a:r>
            <a:endParaRPr>
              <a:solidFill>
                <a:schemeClr val="accent2"/>
              </a:solidFill>
              <a:latin typeface="Impact"/>
              <a:ea typeface="Impact"/>
              <a:cs typeface="Impact"/>
              <a:sym typeface="Impact"/>
            </a:endParaRPr>
          </a:p>
        </p:txBody>
      </p:sp>
      <p:sp>
        <p:nvSpPr>
          <p:cNvPr id="617" name="Google Shape;617;p51"/>
          <p:cNvSpPr/>
          <p:nvPr/>
        </p:nvSpPr>
        <p:spPr>
          <a:xfrm>
            <a:off x="1166113" y="1179575"/>
            <a:ext cx="1134300" cy="521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mpact"/>
                <a:ea typeface="Impact"/>
                <a:cs typeface="Impact"/>
                <a:sym typeface="Impact"/>
              </a:rPr>
              <a:t>User MCU</a:t>
            </a:r>
            <a:endParaRPr>
              <a:solidFill>
                <a:schemeClr val="lt1"/>
              </a:solidFill>
              <a:latin typeface="Impact"/>
              <a:ea typeface="Impact"/>
              <a:cs typeface="Impact"/>
              <a:sym typeface="Impact"/>
            </a:endParaRPr>
          </a:p>
        </p:txBody>
      </p:sp>
      <p:sp>
        <p:nvSpPr>
          <p:cNvPr id="618" name="Google Shape;618;p51"/>
          <p:cNvSpPr/>
          <p:nvPr/>
        </p:nvSpPr>
        <p:spPr>
          <a:xfrm>
            <a:off x="1166113" y="4129850"/>
            <a:ext cx="1134300" cy="521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mpact"/>
                <a:ea typeface="Impact"/>
                <a:cs typeface="Impact"/>
                <a:sym typeface="Impact"/>
              </a:rPr>
              <a:t>Website</a:t>
            </a:r>
            <a:endParaRPr>
              <a:solidFill>
                <a:schemeClr val="dk1"/>
              </a:solidFill>
              <a:latin typeface="Impact"/>
              <a:ea typeface="Impact"/>
              <a:cs typeface="Impact"/>
              <a:sym typeface="Impact"/>
            </a:endParaRPr>
          </a:p>
        </p:txBody>
      </p:sp>
      <p:cxnSp>
        <p:nvCxnSpPr>
          <p:cNvPr id="619" name="Google Shape;619;p51"/>
          <p:cNvCxnSpPr>
            <a:stCxn id="618" idx="0"/>
            <a:endCxn id="616" idx="2"/>
          </p:cNvCxnSpPr>
          <p:nvPr/>
        </p:nvCxnSpPr>
        <p:spPr>
          <a:xfrm rot="10800000">
            <a:off x="1733263" y="3176150"/>
            <a:ext cx="0" cy="953700"/>
          </a:xfrm>
          <a:prstGeom prst="straightConnector1">
            <a:avLst/>
          </a:prstGeom>
          <a:noFill/>
          <a:ln cap="flat" cmpd="sng" w="76200">
            <a:solidFill>
              <a:schemeClr val="dk2"/>
            </a:solidFill>
            <a:prstDash val="solid"/>
            <a:round/>
            <a:headEnd len="med" w="med" type="none"/>
            <a:tailEnd len="med" w="med" type="triangle"/>
          </a:ln>
        </p:spPr>
      </p:cxnSp>
      <p:sp>
        <p:nvSpPr>
          <p:cNvPr id="620" name="Google Shape;620;p51"/>
          <p:cNvSpPr txBox="1"/>
          <p:nvPr/>
        </p:nvSpPr>
        <p:spPr>
          <a:xfrm>
            <a:off x="2217613" y="3448200"/>
            <a:ext cx="10725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IOT</a:t>
            </a:r>
            <a:endParaRPr sz="3000">
              <a:solidFill>
                <a:schemeClr val="dk1"/>
              </a:solidFill>
              <a:latin typeface="Roboto"/>
              <a:ea typeface="Roboto"/>
              <a:cs typeface="Roboto"/>
              <a:sym typeface="Roboto"/>
            </a:endParaRPr>
          </a:p>
        </p:txBody>
      </p:sp>
      <p:cxnSp>
        <p:nvCxnSpPr>
          <p:cNvPr id="621" name="Google Shape;621;p51"/>
          <p:cNvCxnSpPr/>
          <p:nvPr/>
        </p:nvCxnSpPr>
        <p:spPr>
          <a:xfrm rot="10800000">
            <a:off x="1462063" y="1706875"/>
            <a:ext cx="0" cy="945600"/>
          </a:xfrm>
          <a:prstGeom prst="straightConnector1">
            <a:avLst/>
          </a:prstGeom>
          <a:noFill/>
          <a:ln cap="flat" cmpd="sng" w="38100">
            <a:solidFill>
              <a:schemeClr val="dk2"/>
            </a:solidFill>
            <a:prstDash val="solid"/>
            <a:round/>
            <a:headEnd len="med" w="med" type="none"/>
            <a:tailEnd len="med" w="med" type="triangle"/>
          </a:ln>
        </p:spPr>
      </p:cxnSp>
      <p:cxnSp>
        <p:nvCxnSpPr>
          <p:cNvPr id="622" name="Google Shape;622;p51"/>
          <p:cNvCxnSpPr/>
          <p:nvPr/>
        </p:nvCxnSpPr>
        <p:spPr>
          <a:xfrm>
            <a:off x="2027163" y="1706800"/>
            <a:ext cx="0" cy="945600"/>
          </a:xfrm>
          <a:prstGeom prst="straightConnector1">
            <a:avLst/>
          </a:prstGeom>
          <a:noFill/>
          <a:ln cap="flat" cmpd="sng" w="38100">
            <a:solidFill>
              <a:schemeClr val="dk2"/>
            </a:solidFill>
            <a:prstDash val="solid"/>
            <a:round/>
            <a:headEnd len="med" w="med" type="none"/>
            <a:tailEnd len="med" w="med" type="triangle"/>
          </a:ln>
        </p:spPr>
      </p:cxnSp>
      <p:sp>
        <p:nvSpPr>
          <p:cNvPr id="623" name="Google Shape;623;p51"/>
          <p:cNvSpPr txBox="1"/>
          <p:nvPr/>
        </p:nvSpPr>
        <p:spPr>
          <a:xfrm>
            <a:off x="2217613" y="1774650"/>
            <a:ext cx="16377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UART</a:t>
            </a:r>
            <a:endParaRPr sz="3000">
              <a:solidFill>
                <a:schemeClr val="dk1"/>
              </a:solidFill>
              <a:latin typeface="Roboto"/>
              <a:ea typeface="Roboto"/>
              <a:cs typeface="Roboto"/>
              <a:sym typeface="Roboto"/>
            </a:endParaRPr>
          </a:p>
        </p:txBody>
      </p:sp>
      <p:sp>
        <p:nvSpPr>
          <p:cNvPr id="624" name="Google Shape;624;p51"/>
          <p:cNvSpPr txBox="1"/>
          <p:nvPr/>
        </p:nvSpPr>
        <p:spPr>
          <a:xfrm>
            <a:off x="3664788" y="3212500"/>
            <a:ext cx="4313100" cy="1550700"/>
          </a:xfrm>
          <a:prstGeom prst="rect">
            <a:avLst/>
          </a:prstGeom>
          <a:noFill/>
          <a:ln cap="flat" cmpd="sng" w="2857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750">
                <a:solidFill>
                  <a:srgbClr val="DAE3E3"/>
                </a:solidFill>
                <a:highlight>
                  <a:srgbClr val="1F272A"/>
                </a:highlight>
                <a:latin typeface="Courier New"/>
                <a:ea typeface="Courier New"/>
                <a:cs typeface="Courier New"/>
                <a:sym typeface="Courier New"/>
              </a:rPr>
              <a:t>  </a:t>
            </a:r>
            <a:r>
              <a:rPr lang="en" sz="1750">
                <a:solidFill>
                  <a:srgbClr val="C586C0"/>
                </a:solidFill>
                <a:highlight>
                  <a:srgbClr val="1F272A"/>
                </a:highlight>
                <a:latin typeface="Courier New"/>
                <a:ea typeface="Courier New"/>
                <a:cs typeface="Courier New"/>
                <a:sym typeface="Courier New"/>
              </a:rPr>
              <a:t>while</a:t>
            </a:r>
            <a:r>
              <a:rPr lang="en" sz="1750">
                <a:solidFill>
                  <a:srgbClr val="DAE3E3"/>
                </a:solidFill>
                <a:highlight>
                  <a:srgbClr val="1F272A"/>
                </a:highlight>
                <a:latin typeface="Courier New"/>
                <a:ea typeface="Courier New"/>
                <a:cs typeface="Courier New"/>
                <a:sym typeface="Courier New"/>
              </a:rPr>
              <a:t> (</a:t>
            </a:r>
            <a:r>
              <a:rPr lang="en" sz="1750">
                <a:solidFill>
                  <a:srgbClr val="F39C12"/>
                </a:solidFill>
                <a:highlight>
                  <a:srgbClr val="1F272A"/>
                </a:highlight>
                <a:latin typeface="Courier New"/>
                <a:ea typeface="Courier New"/>
                <a:cs typeface="Courier New"/>
                <a:sym typeface="Courier New"/>
              </a:rPr>
              <a:t>client</a:t>
            </a:r>
            <a:r>
              <a:rPr lang="en" sz="1750">
                <a:solidFill>
                  <a:srgbClr val="DAE3E3"/>
                </a:solidFill>
                <a:highlight>
                  <a:srgbClr val="1F272A"/>
                </a:highlight>
                <a:latin typeface="Courier New"/>
                <a:ea typeface="Courier New"/>
                <a:cs typeface="Courier New"/>
                <a:sym typeface="Courier New"/>
              </a:rPr>
              <a:t>.</a:t>
            </a:r>
            <a:r>
              <a:rPr lang="en" sz="1750">
                <a:solidFill>
                  <a:srgbClr val="F39C12"/>
                </a:solidFill>
                <a:highlight>
                  <a:srgbClr val="1F272A"/>
                </a:highlight>
                <a:latin typeface="Courier New"/>
                <a:ea typeface="Courier New"/>
                <a:cs typeface="Courier New"/>
                <a:sym typeface="Courier New"/>
              </a:rPr>
              <a:t>available</a:t>
            </a:r>
            <a:r>
              <a:rPr lang="en" sz="1750">
                <a:solidFill>
                  <a:srgbClr val="DAE3E3"/>
                </a:solidFill>
                <a:highlight>
                  <a:srgbClr val="1F272A"/>
                </a:highlight>
                <a:latin typeface="Courier New"/>
                <a:ea typeface="Courier New"/>
                <a:cs typeface="Courier New"/>
                <a:sym typeface="Courier New"/>
              </a:rPr>
              <a:t>()) {</a:t>
            </a:r>
            <a:endParaRPr sz="1750">
              <a:solidFill>
                <a:srgbClr val="DAE3E3"/>
              </a:solidFill>
              <a:highlight>
                <a:srgbClr val="1F272A"/>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rgbClr val="DAE3E3"/>
                </a:solidFill>
                <a:highlight>
                  <a:srgbClr val="1F272A"/>
                </a:highlight>
                <a:latin typeface="Courier New"/>
                <a:ea typeface="Courier New"/>
                <a:cs typeface="Courier New"/>
                <a:sym typeface="Courier New"/>
              </a:rPr>
              <a:t>    </a:t>
            </a:r>
            <a:r>
              <a:rPr lang="en" sz="1750">
                <a:solidFill>
                  <a:srgbClr val="0CA1A6"/>
                </a:solidFill>
                <a:highlight>
                  <a:srgbClr val="1F272A"/>
                </a:highlight>
                <a:latin typeface="Courier New"/>
                <a:ea typeface="Courier New"/>
                <a:cs typeface="Courier New"/>
                <a:sym typeface="Courier New"/>
              </a:rPr>
              <a:t>char</a:t>
            </a:r>
            <a:r>
              <a:rPr lang="en" sz="1750">
                <a:solidFill>
                  <a:srgbClr val="DAE3E3"/>
                </a:solidFill>
                <a:highlight>
                  <a:srgbClr val="1F272A"/>
                </a:highlight>
                <a:latin typeface="Courier New"/>
                <a:ea typeface="Courier New"/>
                <a:cs typeface="Courier New"/>
                <a:sym typeface="Courier New"/>
              </a:rPr>
              <a:t> c = </a:t>
            </a:r>
            <a:r>
              <a:rPr lang="en" sz="1750">
                <a:solidFill>
                  <a:srgbClr val="F39C12"/>
                </a:solidFill>
                <a:highlight>
                  <a:srgbClr val="1F272A"/>
                </a:highlight>
                <a:latin typeface="Courier New"/>
                <a:ea typeface="Courier New"/>
                <a:cs typeface="Courier New"/>
                <a:sym typeface="Courier New"/>
              </a:rPr>
              <a:t>client</a:t>
            </a:r>
            <a:r>
              <a:rPr lang="en" sz="1750">
                <a:solidFill>
                  <a:srgbClr val="DAE3E3"/>
                </a:solidFill>
                <a:highlight>
                  <a:srgbClr val="1F272A"/>
                </a:highlight>
                <a:latin typeface="Courier New"/>
                <a:ea typeface="Courier New"/>
                <a:cs typeface="Courier New"/>
                <a:sym typeface="Courier New"/>
              </a:rPr>
              <a:t>.</a:t>
            </a:r>
            <a:r>
              <a:rPr lang="en" sz="1750">
                <a:solidFill>
                  <a:srgbClr val="F39C12"/>
                </a:solidFill>
                <a:highlight>
                  <a:srgbClr val="1F272A"/>
                </a:highlight>
                <a:latin typeface="Courier New"/>
                <a:ea typeface="Courier New"/>
                <a:cs typeface="Courier New"/>
                <a:sym typeface="Courier New"/>
              </a:rPr>
              <a:t>read</a:t>
            </a:r>
            <a:r>
              <a:rPr lang="en" sz="1750">
                <a:solidFill>
                  <a:srgbClr val="DAE3E3"/>
                </a:solidFill>
                <a:highlight>
                  <a:srgbClr val="1F272A"/>
                </a:highlight>
                <a:latin typeface="Courier New"/>
                <a:ea typeface="Courier New"/>
                <a:cs typeface="Courier New"/>
                <a:sym typeface="Courier New"/>
              </a:rPr>
              <a:t>();</a:t>
            </a:r>
            <a:endParaRPr sz="1750">
              <a:solidFill>
                <a:srgbClr val="DAE3E3"/>
              </a:solidFill>
              <a:highlight>
                <a:srgbClr val="1F272A"/>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rgbClr val="DAE3E3"/>
                </a:solidFill>
                <a:highlight>
                  <a:srgbClr val="1F272A"/>
                </a:highlight>
                <a:latin typeface="Courier New"/>
                <a:ea typeface="Courier New"/>
                <a:cs typeface="Courier New"/>
                <a:sym typeface="Courier New"/>
              </a:rPr>
              <a:t>    </a:t>
            </a:r>
            <a:r>
              <a:rPr lang="en" sz="1750">
                <a:solidFill>
                  <a:srgbClr val="F39C12"/>
                </a:solidFill>
                <a:highlight>
                  <a:srgbClr val="1F272A"/>
                </a:highlight>
                <a:latin typeface="Courier New"/>
                <a:ea typeface="Courier New"/>
                <a:cs typeface="Courier New"/>
                <a:sym typeface="Courier New"/>
              </a:rPr>
              <a:t>Serial</a:t>
            </a:r>
            <a:r>
              <a:rPr lang="en" sz="1750">
                <a:solidFill>
                  <a:srgbClr val="DAE3E3"/>
                </a:solidFill>
                <a:highlight>
                  <a:srgbClr val="1F272A"/>
                </a:highlight>
                <a:latin typeface="Courier New"/>
                <a:ea typeface="Courier New"/>
                <a:cs typeface="Courier New"/>
                <a:sym typeface="Courier New"/>
              </a:rPr>
              <a:t>.</a:t>
            </a:r>
            <a:r>
              <a:rPr lang="en" sz="1750">
                <a:solidFill>
                  <a:srgbClr val="F39C12"/>
                </a:solidFill>
                <a:highlight>
                  <a:srgbClr val="1F272A"/>
                </a:highlight>
                <a:latin typeface="Courier New"/>
                <a:ea typeface="Courier New"/>
                <a:cs typeface="Courier New"/>
                <a:sym typeface="Courier New"/>
              </a:rPr>
              <a:t>write</a:t>
            </a:r>
            <a:r>
              <a:rPr lang="en" sz="1750">
                <a:solidFill>
                  <a:srgbClr val="DAE3E3"/>
                </a:solidFill>
                <a:highlight>
                  <a:srgbClr val="1F272A"/>
                </a:highlight>
                <a:latin typeface="Courier New"/>
                <a:ea typeface="Courier New"/>
                <a:cs typeface="Courier New"/>
                <a:sym typeface="Courier New"/>
              </a:rPr>
              <a:t>(c);</a:t>
            </a:r>
            <a:endParaRPr sz="1750">
              <a:solidFill>
                <a:srgbClr val="DAE3E3"/>
              </a:solidFill>
              <a:highlight>
                <a:srgbClr val="1F272A"/>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rgbClr val="DAE3E3"/>
                </a:solidFill>
                <a:highlight>
                  <a:srgbClr val="1F272A"/>
                </a:highlight>
                <a:latin typeface="Courier New"/>
                <a:ea typeface="Courier New"/>
                <a:cs typeface="Courier New"/>
                <a:sym typeface="Courier New"/>
              </a:rPr>
              <a:t>  }</a:t>
            </a:r>
            <a:endParaRPr sz="1750">
              <a:solidFill>
                <a:srgbClr val="F39C12"/>
              </a:solidFill>
              <a:highlight>
                <a:srgbClr val="1F272A"/>
              </a:highlight>
              <a:latin typeface="Courier New"/>
              <a:ea typeface="Courier New"/>
              <a:cs typeface="Courier New"/>
              <a:sym typeface="Courier New"/>
            </a:endParaRPr>
          </a:p>
        </p:txBody>
      </p:sp>
      <p:sp>
        <p:nvSpPr>
          <p:cNvPr id="625" name="Google Shape;625;p51"/>
          <p:cNvSpPr txBox="1"/>
          <p:nvPr/>
        </p:nvSpPr>
        <p:spPr>
          <a:xfrm>
            <a:off x="3664788" y="1349250"/>
            <a:ext cx="3552000" cy="1550700"/>
          </a:xfrm>
          <a:prstGeom prst="rect">
            <a:avLst/>
          </a:prstGeom>
          <a:noFill/>
          <a:ln cap="flat" cmpd="sng" w="2857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750">
                <a:solidFill>
                  <a:srgbClr val="C586C0"/>
                </a:solidFill>
                <a:highlight>
                  <a:srgbClr val="1F272A"/>
                </a:highlight>
                <a:latin typeface="Courier New"/>
                <a:ea typeface="Courier New"/>
                <a:cs typeface="Courier New"/>
                <a:sym typeface="Courier New"/>
              </a:rPr>
              <a:t>if</a:t>
            </a:r>
            <a:r>
              <a:rPr lang="en" sz="1750">
                <a:solidFill>
                  <a:srgbClr val="DAE3E3"/>
                </a:solidFill>
                <a:highlight>
                  <a:srgbClr val="1F272A"/>
                </a:highlight>
                <a:latin typeface="Courier New"/>
                <a:ea typeface="Courier New"/>
                <a:cs typeface="Courier New"/>
                <a:sym typeface="Courier New"/>
              </a:rPr>
              <a:t>(</a:t>
            </a:r>
            <a:r>
              <a:rPr lang="en" sz="1750">
                <a:solidFill>
                  <a:srgbClr val="F39C12"/>
                </a:solidFill>
                <a:highlight>
                  <a:srgbClr val="1F272A"/>
                </a:highlight>
                <a:latin typeface="Courier New"/>
                <a:ea typeface="Courier New"/>
                <a:cs typeface="Courier New"/>
                <a:sym typeface="Courier New"/>
              </a:rPr>
              <a:t>Serial1</a:t>
            </a:r>
            <a:r>
              <a:rPr lang="en" sz="1750">
                <a:solidFill>
                  <a:srgbClr val="DAE3E3"/>
                </a:solidFill>
                <a:highlight>
                  <a:srgbClr val="1F272A"/>
                </a:highlight>
                <a:latin typeface="Courier New"/>
                <a:ea typeface="Courier New"/>
                <a:cs typeface="Courier New"/>
                <a:sym typeface="Courier New"/>
              </a:rPr>
              <a:t>.</a:t>
            </a:r>
            <a:r>
              <a:rPr lang="en" sz="1750">
                <a:solidFill>
                  <a:srgbClr val="F39C12"/>
                </a:solidFill>
                <a:highlight>
                  <a:srgbClr val="1F272A"/>
                </a:highlight>
                <a:latin typeface="Courier New"/>
                <a:ea typeface="Courier New"/>
                <a:cs typeface="Courier New"/>
                <a:sym typeface="Courier New"/>
              </a:rPr>
              <a:t>available</a:t>
            </a:r>
            <a:r>
              <a:rPr lang="en" sz="1750">
                <a:solidFill>
                  <a:srgbClr val="DAE3E3"/>
                </a:solidFill>
                <a:highlight>
                  <a:srgbClr val="1F272A"/>
                </a:highlight>
                <a:latin typeface="Courier New"/>
                <a:ea typeface="Courier New"/>
                <a:cs typeface="Courier New"/>
                <a:sym typeface="Courier New"/>
              </a:rPr>
              <a:t>()){</a:t>
            </a:r>
            <a:endParaRPr sz="1750">
              <a:solidFill>
                <a:srgbClr val="DAE3E3"/>
              </a:solidFill>
              <a:highlight>
                <a:srgbClr val="1F272A"/>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rgbClr val="DAE3E3"/>
                </a:solidFill>
                <a:highlight>
                  <a:srgbClr val="1F272A"/>
                </a:highlight>
                <a:latin typeface="Courier New"/>
                <a:ea typeface="Courier New"/>
                <a:cs typeface="Courier New"/>
                <a:sym typeface="Courier New"/>
              </a:rPr>
              <a:t>    msg = </a:t>
            </a:r>
            <a:r>
              <a:rPr lang="en" sz="1750">
                <a:solidFill>
                  <a:srgbClr val="F39C12"/>
                </a:solidFill>
                <a:highlight>
                  <a:srgbClr val="1F272A"/>
                </a:highlight>
                <a:latin typeface="Courier New"/>
                <a:ea typeface="Courier New"/>
                <a:cs typeface="Courier New"/>
                <a:sym typeface="Courier New"/>
              </a:rPr>
              <a:t>Serial1</a:t>
            </a:r>
            <a:r>
              <a:rPr lang="en" sz="1750">
                <a:solidFill>
                  <a:srgbClr val="DAE3E3"/>
                </a:solidFill>
                <a:highlight>
                  <a:srgbClr val="1F272A"/>
                </a:highlight>
                <a:latin typeface="Courier New"/>
                <a:ea typeface="Courier New"/>
                <a:cs typeface="Courier New"/>
                <a:sym typeface="Courier New"/>
              </a:rPr>
              <a:t>.</a:t>
            </a:r>
            <a:r>
              <a:rPr lang="en" sz="1750">
                <a:solidFill>
                  <a:srgbClr val="F39C12"/>
                </a:solidFill>
                <a:highlight>
                  <a:srgbClr val="1F272A"/>
                </a:highlight>
                <a:latin typeface="Courier New"/>
                <a:ea typeface="Courier New"/>
                <a:cs typeface="Courier New"/>
                <a:sym typeface="Courier New"/>
              </a:rPr>
              <a:t>read</a:t>
            </a:r>
            <a:r>
              <a:rPr lang="en" sz="1750">
                <a:solidFill>
                  <a:srgbClr val="DAE3E3"/>
                </a:solidFill>
                <a:highlight>
                  <a:srgbClr val="1F272A"/>
                </a:highlight>
                <a:latin typeface="Courier New"/>
                <a:ea typeface="Courier New"/>
                <a:cs typeface="Courier New"/>
                <a:sym typeface="Courier New"/>
              </a:rPr>
              <a:t>();</a:t>
            </a:r>
            <a:endParaRPr sz="1750">
              <a:solidFill>
                <a:srgbClr val="DAE3E3"/>
              </a:solidFill>
              <a:highlight>
                <a:srgbClr val="1F272A"/>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rgbClr val="DAE3E3"/>
                </a:solidFill>
                <a:highlight>
                  <a:srgbClr val="1F272A"/>
                </a:highlight>
                <a:latin typeface="Courier New"/>
                <a:ea typeface="Courier New"/>
                <a:cs typeface="Courier New"/>
                <a:sym typeface="Courier New"/>
              </a:rPr>
              <a:t>    </a:t>
            </a:r>
            <a:r>
              <a:rPr lang="en" sz="1750">
                <a:solidFill>
                  <a:srgbClr val="C586C0"/>
                </a:solidFill>
                <a:highlight>
                  <a:srgbClr val="1F272A"/>
                </a:highlight>
                <a:latin typeface="Courier New"/>
                <a:ea typeface="Courier New"/>
                <a:cs typeface="Courier New"/>
                <a:sym typeface="Courier New"/>
              </a:rPr>
              <a:t>if</a:t>
            </a:r>
            <a:r>
              <a:rPr lang="en" sz="1750">
                <a:solidFill>
                  <a:srgbClr val="DAE3E3"/>
                </a:solidFill>
                <a:highlight>
                  <a:srgbClr val="1F272A"/>
                </a:highlight>
                <a:latin typeface="Courier New"/>
                <a:ea typeface="Courier New"/>
                <a:cs typeface="Courier New"/>
                <a:sym typeface="Courier New"/>
              </a:rPr>
              <a:t>(msg == '+out1')</a:t>
            </a:r>
            <a:endParaRPr sz="1750">
              <a:solidFill>
                <a:srgbClr val="DAE3E3"/>
              </a:solidFill>
              <a:highlight>
                <a:srgbClr val="1F272A"/>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rgbClr val="DAE3E3"/>
                </a:solidFill>
                <a:highlight>
                  <a:srgbClr val="1F272A"/>
                </a:highlight>
                <a:latin typeface="Courier New"/>
                <a:ea typeface="Courier New"/>
                <a:cs typeface="Courier New"/>
                <a:sym typeface="Courier New"/>
              </a:rPr>
              <a:t>    display(out1);</a:t>
            </a:r>
            <a:endParaRPr sz="1750">
              <a:solidFill>
                <a:srgbClr val="DAE3E3"/>
              </a:solidFill>
              <a:highlight>
                <a:srgbClr val="1F272A"/>
              </a:highlight>
              <a:latin typeface="Courier New"/>
              <a:ea typeface="Courier New"/>
              <a:cs typeface="Courier New"/>
              <a:sym typeface="Courier New"/>
            </a:endParaRPr>
          </a:p>
        </p:txBody>
      </p:sp>
      <p:sp>
        <p:nvSpPr>
          <p:cNvPr id="626" name="Google Shape;626;p5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27" name="Google Shape;627;p51"/>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Parker Sexton</a:t>
            </a:r>
            <a:endParaRPr b="1" sz="13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ProtoControl?</a:t>
            </a:r>
            <a:endParaRPr/>
          </a:p>
        </p:txBody>
      </p:sp>
      <p:sp>
        <p:nvSpPr>
          <p:cNvPr id="191" name="Google Shape;191;p2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2" name="Google Shape;192;p25"/>
          <p:cNvSpPr txBox="1"/>
          <p:nvPr>
            <p:ph idx="4294967295" type="body"/>
          </p:nvPr>
        </p:nvSpPr>
        <p:spPr>
          <a:xfrm>
            <a:off x="594900" y="1125425"/>
            <a:ext cx="4154400" cy="364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A plug and play panel with a start-to-finish user interface development experience.</a:t>
            </a:r>
            <a:endParaRPr sz="1800"/>
          </a:p>
          <a:p>
            <a:pPr indent="-342900" lvl="0" marL="457200" rtl="0" algn="l">
              <a:spcBef>
                <a:spcPts val="1200"/>
              </a:spcBef>
              <a:spcAft>
                <a:spcPts val="0"/>
              </a:spcAft>
              <a:buSzPts val="1800"/>
              <a:buChar char="▸"/>
            </a:pPr>
            <a:r>
              <a:rPr lang="en" sz="1800"/>
              <a:t>Software platform to design user interface layout</a:t>
            </a:r>
            <a:endParaRPr sz="1800"/>
          </a:p>
          <a:p>
            <a:pPr indent="-342900" lvl="0" marL="457200" rtl="0" algn="l">
              <a:spcBef>
                <a:spcPts val="0"/>
              </a:spcBef>
              <a:spcAft>
                <a:spcPts val="0"/>
              </a:spcAft>
              <a:buSzPts val="1800"/>
              <a:buChar char="▸"/>
            </a:pPr>
            <a:r>
              <a:rPr lang="en" sz="1800"/>
              <a:t>Auto generated embedded code</a:t>
            </a:r>
            <a:endParaRPr sz="1800"/>
          </a:p>
          <a:p>
            <a:pPr indent="-342900" lvl="0" marL="457200" rtl="0" algn="l">
              <a:spcBef>
                <a:spcPts val="0"/>
              </a:spcBef>
              <a:spcAft>
                <a:spcPts val="0"/>
              </a:spcAft>
              <a:buSzPts val="1800"/>
              <a:buChar char="▸"/>
            </a:pPr>
            <a:r>
              <a:rPr lang="en" sz="1800"/>
              <a:t>Touch-screen display </a:t>
            </a:r>
            <a:endParaRPr sz="1800"/>
          </a:p>
          <a:p>
            <a:pPr indent="-342900" lvl="0" marL="457200" rtl="0" algn="l">
              <a:spcBef>
                <a:spcPts val="0"/>
              </a:spcBef>
              <a:spcAft>
                <a:spcPts val="0"/>
              </a:spcAft>
              <a:buSzPts val="1800"/>
              <a:buChar char="▸"/>
            </a:pPr>
            <a:r>
              <a:rPr lang="en" sz="1800"/>
              <a:t>Hot swappable hardware</a:t>
            </a:r>
            <a:endParaRPr sz="1800"/>
          </a:p>
          <a:p>
            <a:pPr indent="-342900" lvl="0" marL="457200" rtl="0" algn="l">
              <a:spcBef>
                <a:spcPts val="0"/>
              </a:spcBef>
              <a:spcAft>
                <a:spcPts val="0"/>
              </a:spcAft>
              <a:buSzPts val="1800"/>
              <a:buChar char="▸"/>
            </a:pPr>
            <a:r>
              <a:rPr lang="en" sz="1800"/>
              <a:t>Compatibility with industry standard technology</a:t>
            </a:r>
            <a:endParaRPr/>
          </a:p>
          <a:p>
            <a:pPr indent="0" lvl="0" marL="0" rtl="0" algn="l">
              <a:lnSpc>
                <a:spcPct val="115000"/>
              </a:lnSpc>
              <a:spcBef>
                <a:spcPts val="0"/>
              </a:spcBef>
              <a:spcAft>
                <a:spcPts val="1200"/>
              </a:spcAft>
              <a:buNone/>
            </a:pPr>
            <a:r>
              <a:t/>
            </a:r>
            <a:endParaRPr sz="2400"/>
          </a:p>
        </p:txBody>
      </p:sp>
      <p:pic>
        <p:nvPicPr>
          <p:cNvPr id="193" name="Google Shape;193;p25"/>
          <p:cNvPicPr preferRelativeResize="0"/>
          <p:nvPr/>
        </p:nvPicPr>
        <p:blipFill rotWithShape="1">
          <a:blip r:embed="rId3">
            <a:alphaModFix/>
          </a:blip>
          <a:srcRect b="32574" l="17427" r="12891" t="23075"/>
          <a:stretch/>
        </p:blipFill>
        <p:spPr>
          <a:xfrm>
            <a:off x="4669625" y="1845700"/>
            <a:ext cx="4240927" cy="2024501"/>
          </a:xfrm>
          <a:prstGeom prst="rect">
            <a:avLst/>
          </a:prstGeom>
          <a:noFill/>
          <a:ln>
            <a:noFill/>
          </a:ln>
        </p:spPr>
      </p:pic>
      <p:sp>
        <p:nvSpPr>
          <p:cNvPr id="194" name="Google Shape;194;p25"/>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Nida Kosedagi</a:t>
            </a:r>
            <a:endParaRPr b="1" sz="1300">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Algorithm</a:t>
            </a:r>
            <a:endParaRPr/>
          </a:p>
        </p:txBody>
      </p:sp>
      <p:pic>
        <p:nvPicPr>
          <p:cNvPr id="633" name="Google Shape;633;p52"/>
          <p:cNvPicPr preferRelativeResize="0"/>
          <p:nvPr/>
        </p:nvPicPr>
        <p:blipFill rotWithShape="1">
          <a:blip r:embed="rId3">
            <a:alphaModFix/>
          </a:blip>
          <a:srcRect b="5114" l="0" r="0" t="27056"/>
          <a:stretch/>
        </p:blipFill>
        <p:spPr>
          <a:xfrm>
            <a:off x="5421725" y="1814925"/>
            <a:ext cx="3124150" cy="2814500"/>
          </a:xfrm>
          <a:prstGeom prst="rect">
            <a:avLst/>
          </a:prstGeom>
          <a:noFill/>
          <a:ln>
            <a:noFill/>
          </a:ln>
        </p:spPr>
      </p:pic>
      <p:sp>
        <p:nvSpPr>
          <p:cNvPr id="634" name="Google Shape;634;p52"/>
          <p:cNvSpPr txBox="1"/>
          <p:nvPr/>
        </p:nvSpPr>
        <p:spPr>
          <a:xfrm>
            <a:off x="0" y="1875775"/>
            <a:ext cx="5346900" cy="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highlight>
                  <a:schemeClr val="accent1"/>
                </a:highlight>
              </a:rPr>
              <a:t>PushButton,20,20,0x780F,0xC618,PRESS,|,PushButton,20,180,0xFFFF,0xC618,PRESS,|,Toggle,200,120,0xF800</a:t>
            </a:r>
            <a:endParaRPr sz="3400">
              <a:solidFill>
                <a:schemeClr val="accent2"/>
              </a:solidFill>
              <a:highlight>
                <a:schemeClr val="accent1"/>
              </a:highlight>
              <a:latin typeface="Roboto"/>
              <a:ea typeface="Roboto"/>
              <a:cs typeface="Roboto"/>
              <a:sym typeface="Roboto"/>
            </a:endParaRPr>
          </a:p>
        </p:txBody>
      </p:sp>
      <p:sp>
        <p:nvSpPr>
          <p:cNvPr id="635" name="Google Shape;635;p52"/>
          <p:cNvSpPr/>
          <p:nvPr/>
        </p:nvSpPr>
        <p:spPr>
          <a:xfrm flipH="1" rot="10800000">
            <a:off x="1957825" y="2684325"/>
            <a:ext cx="2368500" cy="564300"/>
          </a:xfrm>
          <a:prstGeom prst="bentArrow">
            <a:avLst>
              <a:gd fmla="val 50000" name="adj1"/>
              <a:gd fmla="val 43600" name="adj2"/>
              <a:gd fmla="val 34902" name="adj3"/>
              <a:gd fmla="val 43750" name="adj4"/>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36" name="Google Shape;636;p52"/>
          <p:cNvSpPr txBox="1"/>
          <p:nvPr/>
        </p:nvSpPr>
        <p:spPr>
          <a:xfrm>
            <a:off x="2151475" y="2756625"/>
            <a:ext cx="19812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Custom Algorithm</a:t>
            </a:r>
            <a:endParaRPr sz="1700">
              <a:solidFill>
                <a:schemeClr val="dk1"/>
              </a:solidFill>
              <a:latin typeface="Roboto"/>
              <a:ea typeface="Roboto"/>
              <a:cs typeface="Roboto"/>
              <a:sym typeface="Roboto"/>
            </a:endParaRPr>
          </a:p>
        </p:txBody>
      </p:sp>
      <p:sp>
        <p:nvSpPr>
          <p:cNvPr id="637" name="Google Shape;637;p52"/>
          <p:cNvSpPr txBox="1"/>
          <p:nvPr/>
        </p:nvSpPr>
        <p:spPr>
          <a:xfrm>
            <a:off x="253725" y="3355950"/>
            <a:ext cx="4659000" cy="10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Roboto"/>
                <a:ea typeface="Roboto"/>
                <a:cs typeface="Roboto"/>
                <a:sym typeface="Roboto"/>
              </a:rPr>
              <a:t>Class Functions for Toggle:</a:t>
            </a:r>
            <a:endParaRPr b="1" sz="1700">
              <a:solidFill>
                <a:schemeClr val="dk1"/>
              </a:solidFill>
              <a:latin typeface="Roboto"/>
              <a:ea typeface="Roboto"/>
              <a:cs typeface="Roboto"/>
              <a:sym typeface="Roboto"/>
            </a:endParaRPr>
          </a:p>
          <a:p>
            <a:pPr indent="0" lvl="0" marL="0" rtl="0" algn="l">
              <a:spcBef>
                <a:spcPts val="0"/>
              </a:spcBef>
              <a:spcAft>
                <a:spcPts val="0"/>
              </a:spcAft>
              <a:buNone/>
            </a:pPr>
            <a:r>
              <a:rPr lang="en" sz="1700">
                <a:solidFill>
                  <a:schemeClr val="dk1"/>
                </a:solidFill>
                <a:latin typeface="Roboto"/>
                <a:ea typeface="Roboto"/>
                <a:cs typeface="Roboto"/>
                <a:sym typeface="Roboto"/>
              </a:rPr>
              <a:t>drawToggle()</a:t>
            </a:r>
            <a:endParaRPr sz="1700">
              <a:solidFill>
                <a:schemeClr val="dk1"/>
              </a:solidFill>
              <a:latin typeface="Roboto"/>
              <a:ea typeface="Roboto"/>
              <a:cs typeface="Roboto"/>
              <a:sym typeface="Roboto"/>
            </a:endParaRPr>
          </a:p>
          <a:p>
            <a:pPr indent="0" lvl="0" marL="0" rtl="0" algn="l">
              <a:spcBef>
                <a:spcPts val="0"/>
              </a:spcBef>
              <a:spcAft>
                <a:spcPts val="0"/>
              </a:spcAft>
              <a:buNone/>
            </a:pPr>
            <a:r>
              <a:rPr lang="en" sz="1700">
                <a:solidFill>
                  <a:schemeClr val="dk1"/>
                </a:solidFill>
                <a:latin typeface="Roboto"/>
                <a:ea typeface="Roboto"/>
                <a:cs typeface="Roboto"/>
                <a:sym typeface="Roboto"/>
              </a:rPr>
              <a:t>handleTouch()</a:t>
            </a:r>
            <a:endParaRPr sz="1700">
              <a:solidFill>
                <a:schemeClr val="dk1"/>
              </a:solidFill>
              <a:latin typeface="Roboto"/>
              <a:ea typeface="Roboto"/>
              <a:cs typeface="Roboto"/>
              <a:sym typeface="Roboto"/>
            </a:endParaRPr>
          </a:p>
          <a:p>
            <a:pPr indent="0" lvl="0" marL="0" rtl="0" algn="l">
              <a:spcBef>
                <a:spcPts val="0"/>
              </a:spcBef>
              <a:spcAft>
                <a:spcPts val="0"/>
              </a:spcAft>
              <a:buNone/>
            </a:pPr>
            <a:r>
              <a:rPr lang="en" sz="1700">
                <a:solidFill>
                  <a:schemeClr val="dk1"/>
                </a:solidFill>
                <a:latin typeface="Roboto"/>
                <a:ea typeface="Roboto"/>
                <a:cs typeface="Roboto"/>
                <a:sym typeface="Roboto"/>
              </a:rPr>
              <a:t>this-&gt;state</a:t>
            </a:r>
            <a:endParaRPr sz="1700">
              <a:solidFill>
                <a:schemeClr val="dk1"/>
              </a:solidFill>
              <a:latin typeface="Roboto"/>
              <a:ea typeface="Roboto"/>
              <a:cs typeface="Roboto"/>
              <a:sym typeface="Roboto"/>
            </a:endParaRPr>
          </a:p>
        </p:txBody>
      </p:sp>
      <p:sp>
        <p:nvSpPr>
          <p:cNvPr id="638" name="Google Shape;638;p52"/>
          <p:cNvSpPr txBox="1"/>
          <p:nvPr/>
        </p:nvSpPr>
        <p:spPr>
          <a:xfrm>
            <a:off x="137675" y="1357175"/>
            <a:ext cx="34815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Serial message</a:t>
            </a:r>
            <a:endParaRPr sz="3000">
              <a:solidFill>
                <a:schemeClr val="dk1"/>
              </a:solidFill>
              <a:latin typeface="Roboto"/>
              <a:ea typeface="Roboto"/>
              <a:cs typeface="Roboto"/>
              <a:sym typeface="Roboto"/>
            </a:endParaRPr>
          </a:p>
        </p:txBody>
      </p:sp>
      <p:sp>
        <p:nvSpPr>
          <p:cNvPr id="639" name="Google Shape;639;p5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40" name="Google Shape;640;p52"/>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Parker Sexton</a:t>
            </a:r>
            <a:endParaRPr b="1" sz="13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integration</a:t>
            </a:r>
            <a:endParaRPr/>
          </a:p>
        </p:txBody>
      </p:sp>
      <p:sp>
        <p:nvSpPr>
          <p:cNvPr id="646" name="Google Shape;646;p53"/>
          <p:cNvSpPr txBox="1"/>
          <p:nvPr>
            <p:ph idx="1" type="body"/>
          </p:nvPr>
        </p:nvSpPr>
        <p:spPr>
          <a:xfrm>
            <a:off x="327925" y="1395650"/>
            <a:ext cx="7581900" cy="3648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I2C component initialization</a:t>
            </a:r>
            <a:endParaRPr/>
          </a:p>
          <a:p>
            <a:pPr indent="-419100" lvl="0" marL="457200" rtl="0" algn="l">
              <a:spcBef>
                <a:spcPts val="0"/>
              </a:spcBef>
              <a:spcAft>
                <a:spcPts val="0"/>
              </a:spcAft>
              <a:buSzPts val="3000"/>
              <a:buChar char="●"/>
            </a:pPr>
            <a:r>
              <a:rPr lang="en"/>
              <a:t>Console display</a:t>
            </a:r>
            <a:endParaRPr/>
          </a:p>
          <a:p>
            <a:pPr indent="-419100" lvl="0" marL="457200" rtl="0" algn="l">
              <a:spcBef>
                <a:spcPts val="0"/>
              </a:spcBef>
              <a:spcAft>
                <a:spcPts val="0"/>
              </a:spcAft>
              <a:buSzPts val="3000"/>
              <a:buChar char="●"/>
            </a:pPr>
            <a:r>
              <a:rPr lang="en"/>
              <a:t>Dual Serial Monitoring</a:t>
            </a:r>
            <a:endParaRPr/>
          </a:p>
          <a:p>
            <a:pPr indent="-419100" lvl="0" marL="457200" rtl="0" algn="l">
              <a:spcBef>
                <a:spcPts val="0"/>
              </a:spcBef>
              <a:spcAft>
                <a:spcPts val="0"/>
              </a:spcAft>
              <a:buSzPts val="3000"/>
              <a:buChar char="●"/>
            </a:pPr>
            <a:r>
              <a:rPr lang="en"/>
              <a:t>Handling touch inputs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Robust, abstracted software</a:t>
            </a:r>
            <a:endParaRPr/>
          </a:p>
          <a:p>
            <a:pPr indent="0" lvl="0" marL="0" rtl="0" algn="l">
              <a:spcBef>
                <a:spcPts val="600"/>
              </a:spcBef>
              <a:spcAft>
                <a:spcPts val="0"/>
              </a:spcAft>
              <a:buNone/>
            </a:pPr>
            <a:r>
              <a:t/>
            </a:r>
            <a:endParaRPr/>
          </a:p>
          <a:p>
            <a:pPr indent="0" lvl="0" marL="457200" rtl="0" algn="l">
              <a:spcBef>
                <a:spcPts val="600"/>
              </a:spcBef>
              <a:spcAft>
                <a:spcPts val="0"/>
              </a:spcAft>
              <a:buNone/>
            </a:pPr>
            <a:r>
              <a:t/>
            </a:r>
            <a:endParaRPr/>
          </a:p>
        </p:txBody>
      </p:sp>
      <p:pic>
        <p:nvPicPr>
          <p:cNvPr id="647" name="Google Shape;647;p53"/>
          <p:cNvPicPr preferRelativeResize="0"/>
          <p:nvPr/>
        </p:nvPicPr>
        <p:blipFill>
          <a:blip r:embed="rId3">
            <a:alphaModFix/>
          </a:blip>
          <a:stretch>
            <a:fillRect/>
          </a:stretch>
        </p:blipFill>
        <p:spPr>
          <a:xfrm>
            <a:off x="5472063" y="2861750"/>
            <a:ext cx="3038475" cy="1504950"/>
          </a:xfrm>
          <a:prstGeom prst="rect">
            <a:avLst/>
          </a:prstGeom>
          <a:noFill/>
          <a:ln>
            <a:noFill/>
          </a:ln>
        </p:spPr>
      </p:pic>
      <p:sp>
        <p:nvSpPr>
          <p:cNvPr id="648" name="Google Shape;648;p5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49" name="Google Shape;649;p53"/>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Parker Sexton</a:t>
            </a:r>
            <a:endParaRPr b="1" sz="1300">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3" name="Shape 653"/>
        <p:cNvGrpSpPr/>
        <p:nvPr/>
      </p:nvGrpSpPr>
      <p:grpSpPr>
        <a:xfrm>
          <a:off x="0" y="0"/>
          <a:ext cx="0" cy="0"/>
          <a:chOff x="0" y="0"/>
          <a:chExt cx="0" cy="0"/>
        </a:xfrm>
      </p:grpSpPr>
      <p:sp>
        <p:nvSpPr>
          <p:cNvPr id="654" name="Google Shape;654;p5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 </a:t>
            </a:r>
            <a:endParaRPr/>
          </a:p>
        </p:txBody>
      </p:sp>
      <p:sp>
        <p:nvSpPr>
          <p:cNvPr id="655" name="Google Shape;655;p54"/>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Max 500mA</a:t>
            </a:r>
            <a:endParaRPr/>
          </a:p>
          <a:p>
            <a:pPr indent="0" lvl="0" marL="0" rtl="0" algn="l">
              <a:spcBef>
                <a:spcPts val="600"/>
              </a:spcBef>
              <a:spcAft>
                <a:spcPts val="0"/>
              </a:spcAft>
              <a:buNone/>
            </a:pPr>
            <a:r>
              <a:rPr lang="en"/>
              <a:t>Operating</a:t>
            </a:r>
            <a:r>
              <a:rPr lang="en"/>
              <a:t> power &amp; requirements</a:t>
            </a:r>
            <a:endParaRPr/>
          </a:p>
          <a:p>
            <a:pPr indent="0" lvl="0" marL="0" rtl="0" algn="l">
              <a:spcBef>
                <a:spcPts val="600"/>
              </a:spcBef>
              <a:spcAft>
                <a:spcPts val="0"/>
              </a:spcAft>
              <a:buNone/>
            </a:pPr>
            <a:r>
              <a:rPr lang="en"/>
              <a:t>Battery Stuff</a:t>
            </a:r>
            <a:endParaRPr/>
          </a:p>
          <a:p>
            <a:pPr indent="0" lvl="0" marL="0" rtl="0" algn="l">
              <a:spcBef>
                <a:spcPts val="600"/>
              </a:spcBef>
              <a:spcAft>
                <a:spcPts val="0"/>
              </a:spcAft>
              <a:buNone/>
            </a:pPr>
            <a:r>
              <a:rPr lang="en"/>
              <a:t>User power requirements </a:t>
            </a:r>
            <a:endParaRPr/>
          </a:p>
        </p:txBody>
      </p:sp>
      <p:sp>
        <p:nvSpPr>
          <p:cNvPr id="656" name="Google Shape;656;p5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5"/>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PCB &amp; </a:t>
            </a:r>
            <a:endParaRPr/>
          </a:p>
          <a:p>
            <a:pPr indent="0" lvl="0" marL="0" rtl="0" algn="l">
              <a:spcBef>
                <a:spcPts val="0"/>
              </a:spcBef>
              <a:spcAft>
                <a:spcPts val="0"/>
              </a:spcAft>
              <a:buNone/>
            </a:pPr>
            <a:r>
              <a:rPr lang="en"/>
              <a:t>Circuit Design</a:t>
            </a:r>
            <a:endParaRPr/>
          </a:p>
        </p:txBody>
      </p:sp>
      <p:sp>
        <p:nvSpPr>
          <p:cNvPr id="662" name="Google Shape;662;p55"/>
          <p:cNvSpPr txBox="1"/>
          <p:nvPr/>
        </p:nvSpPr>
        <p:spPr>
          <a:xfrm>
            <a:off x="5421900" y="3876175"/>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Nida Kosedagi</a:t>
            </a:r>
            <a:endParaRPr b="1" sz="1300">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PCB design updates</a:t>
            </a:r>
            <a:endParaRPr/>
          </a:p>
        </p:txBody>
      </p:sp>
      <p:sp>
        <p:nvSpPr>
          <p:cNvPr id="668" name="Google Shape;668;p56"/>
          <p:cNvSpPr txBox="1"/>
          <p:nvPr>
            <p:ph idx="1" type="body"/>
          </p:nvPr>
        </p:nvSpPr>
        <p:spPr>
          <a:xfrm>
            <a:off x="499750" y="1025175"/>
            <a:ext cx="4053600" cy="3877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Dosis"/>
              <a:buChar char="▸"/>
            </a:pPr>
            <a:r>
              <a:rPr lang="en" sz="1800">
                <a:latin typeface="Dosis"/>
                <a:ea typeface="Dosis"/>
                <a:cs typeface="Dosis"/>
                <a:sym typeface="Dosis"/>
              </a:rPr>
              <a:t>Progress &amp; Status: </a:t>
            </a:r>
            <a:endParaRPr sz="1800">
              <a:latin typeface="Dosis"/>
              <a:ea typeface="Dosis"/>
              <a:cs typeface="Dosis"/>
              <a:sym typeface="Dosis"/>
            </a:endParaRPr>
          </a:p>
          <a:p>
            <a:pPr indent="0" lvl="0" marL="457200" rtl="0" algn="l">
              <a:spcBef>
                <a:spcPts val="600"/>
              </a:spcBef>
              <a:spcAft>
                <a:spcPts val="0"/>
              </a:spcAft>
              <a:buNone/>
            </a:pPr>
            <a:r>
              <a:rPr lang="en" sz="1800">
                <a:latin typeface="Dosis"/>
                <a:ea typeface="Dosis"/>
                <a:cs typeface="Dosis"/>
                <a:sym typeface="Dosis"/>
              </a:rPr>
              <a:t>- </a:t>
            </a:r>
            <a:r>
              <a:rPr lang="en" sz="1800">
                <a:latin typeface="Dosis"/>
                <a:ea typeface="Dosis"/>
                <a:cs typeface="Dosis"/>
                <a:sym typeface="Dosis"/>
              </a:rPr>
              <a:t>Main PCB </a:t>
            </a:r>
            <a:r>
              <a:rPr lang="en" sz="1800">
                <a:latin typeface="Dosis"/>
                <a:ea typeface="Dosis"/>
                <a:cs typeface="Dosis"/>
                <a:sym typeface="Dosis"/>
              </a:rPr>
              <a:t>works even when we switch MCUs</a:t>
            </a:r>
            <a:endParaRPr sz="1800">
              <a:latin typeface="Dosis"/>
              <a:ea typeface="Dosis"/>
              <a:cs typeface="Dosis"/>
              <a:sym typeface="Dosis"/>
            </a:endParaRPr>
          </a:p>
          <a:p>
            <a:pPr indent="0" lvl="0" marL="457200" rtl="0" algn="l">
              <a:spcBef>
                <a:spcPts val="600"/>
              </a:spcBef>
              <a:spcAft>
                <a:spcPts val="0"/>
              </a:spcAft>
              <a:buNone/>
            </a:pPr>
            <a:r>
              <a:rPr lang="en" sz="1800">
                <a:latin typeface="Dosis"/>
                <a:ea typeface="Dosis"/>
                <a:cs typeface="Dosis"/>
                <a:sym typeface="Dosis"/>
              </a:rPr>
              <a:t>- N</a:t>
            </a:r>
            <a:r>
              <a:rPr lang="en" sz="1800">
                <a:latin typeface="Dosis"/>
                <a:ea typeface="Dosis"/>
                <a:cs typeface="Dosis"/>
                <a:sym typeface="Dosis"/>
              </a:rPr>
              <a:t>ew main board design in progress to accommodate new ideas such as…</a:t>
            </a:r>
            <a:endParaRPr sz="18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Two Layer PCB</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SD card</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USB port</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Power pin</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Ergonomic design</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a:t>
            </a:r>
            <a:endParaRPr b="1" sz="2200">
              <a:latin typeface="Dosis"/>
              <a:ea typeface="Dosis"/>
              <a:cs typeface="Dosis"/>
              <a:sym typeface="Dosis"/>
            </a:endParaRPr>
          </a:p>
          <a:p>
            <a:pPr indent="0" lvl="0" marL="0" rtl="0" algn="l">
              <a:spcBef>
                <a:spcPts val="600"/>
              </a:spcBef>
              <a:spcAft>
                <a:spcPts val="0"/>
              </a:spcAft>
              <a:buNone/>
            </a:pPr>
            <a:r>
              <a:t/>
            </a:r>
            <a:endParaRPr sz="2500">
              <a:latin typeface="Dosis"/>
              <a:ea typeface="Dosis"/>
              <a:cs typeface="Dosis"/>
              <a:sym typeface="Dosis"/>
            </a:endParaRPr>
          </a:p>
        </p:txBody>
      </p:sp>
      <p:sp>
        <p:nvSpPr>
          <p:cNvPr id="669" name="Google Shape;669;p56"/>
          <p:cNvSpPr txBox="1"/>
          <p:nvPr/>
        </p:nvSpPr>
        <p:spPr>
          <a:xfrm>
            <a:off x="7208200" y="3238275"/>
            <a:ext cx="165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670" name="Google Shape;670;p5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71" name="Google Shape;671;p56"/>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Nida Kosedagi</a:t>
            </a:r>
            <a:endParaRPr b="1" sz="1300">
              <a:solidFill>
                <a:schemeClr val="dk1"/>
              </a:solidFill>
              <a:latin typeface="Roboto"/>
              <a:ea typeface="Roboto"/>
              <a:cs typeface="Roboto"/>
              <a:sym typeface="Roboto"/>
            </a:endParaRPr>
          </a:p>
        </p:txBody>
      </p:sp>
      <p:pic>
        <p:nvPicPr>
          <p:cNvPr id="672" name="Google Shape;672;p56"/>
          <p:cNvPicPr preferRelativeResize="0"/>
          <p:nvPr/>
        </p:nvPicPr>
        <p:blipFill>
          <a:blip r:embed="rId3">
            <a:alphaModFix/>
          </a:blip>
          <a:stretch>
            <a:fillRect/>
          </a:stretch>
        </p:blipFill>
        <p:spPr>
          <a:xfrm>
            <a:off x="4616471" y="1239175"/>
            <a:ext cx="4339399" cy="3279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PCB design progress</a:t>
            </a:r>
            <a:endParaRPr/>
          </a:p>
        </p:txBody>
      </p:sp>
      <p:sp>
        <p:nvSpPr>
          <p:cNvPr id="678" name="Google Shape;678;p57"/>
          <p:cNvSpPr txBox="1"/>
          <p:nvPr>
            <p:ph idx="1" type="body"/>
          </p:nvPr>
        </p:nvSpPr>
        <p:spPr>
          <a:xfrm>
            <a:off x="499750" y="856075"/>
            <a:ext cx="8360100" cy="18639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Dosis"/>
              <a:buChar char="▸"/>
            </a:pPr>
            <a:r>
              <a:rPr lang="en" sz="1800">
                <a:latin typeface="Dosis"/>
                <a:ea typeface="Dosis"/>
                <a:cs typeface="Dosis"/>
                <a:sym typeface="Dosis"/>
              </a:rPr>
              <a:t>Progress &amp; Status: Component PCB designed, enables PCF8574 to process I2C input and communicate that to the MCU via main PCB.</a:t>
            </a:r>
            <a:endParaRPr sz="1800">
              <a:latin typeface="Dosis"/>
              <a:ea typeface="Dosis"/>
              <a:cs typeface="Dosis"/>
              <a:sym typeface="Dosis"/>
            </a:endParaRPr>
          </a:p>
          <a:p>
            <a:pPr indent="0" lvl="0" marL="457200" rtl="0" algn="l">
              <a:spcBef>
                <a:spcPts val="600"/>
              </a:spcBef>
              <a:spcAft>
                <a:spcPts val="0"/>
              </a:spcAft>
              <a:buNone/>
            </a:pPr>
            <a:r>
              <a:t/>
            </a:r>
            <a:endParaRPr sz="1800">
              <a:latin typeface="Dosis"/>
              <a:ea typeface="Dosis"/>
              <a:cs typeface="Dosis"/>
              <a:sym typeface="Dosis"/>
            </a:endParaRPr>
          </a:p>
          <a:p>
            <a:pPr indent="0" lvl="0" marL="457200" rtl="0" algn="l">
              <a:spcBef>
                <a:spcPts val="600"/>
              </a:spcBef>
              <a:spcAft>
                <a:spcPts val="0"/>
              </a:spcAft>
              <a:buNone/>
            </a:pPr>
            <a:r>
              <a:t/>
            </a:r>
            <a:endParaRPr sz="1800">
              <a:latin typeface="Dosis"/>
              <a:ea typeface="Dosis"/>
              <a:cs typeface="Dosis"/>
              <a:sym typeface="Dosis"/>
            </a:endParaRPr>
          </a:p>
          <a:p>
            <a:pPr indent="0" lvl="0" marL="0" rtl="0" algn="l">
              <a:spcBef>
                <a:spcPts val="600"/>
              </a:spcBef>
              <a:spcAft>
                <a:spcPts val="0"/>
              </a:spcAft>
              <a:buNone/>
            </a:pPr>
            <a:r>
              <a:t/>
            </a:r>
            <a:endParaRPr sz="2500">
              <a:latin typeface="Dosis"/>
              <a:ea typeface="Dosis"/>
              <a:cs typeface="Dosis"/>
              <a:sym typeface="Dosis"/>
            </a:endParaRPr>
          </a:p>
        </p:txBody>
      </p:sp>
      <p:sp>
        <p:nvSpPr>
          <p:cNvPr id="679" name="Google Shape;679;p57"/>
          <p:cNvSpPr txBox="1"/>
          <p:nvPr/>
        </p:nvSpPr>
        <p:spPr>
          <a:xfrm>
            <a:off x="7208200" y="3238275"/>
            <a:ext cx="165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680" name="Google Shape;680;p5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81" name="Google Shape;681;p57"/>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Nida Kosedagi</a:t>
            </a:r>
            <a:endParaRPr b="1" sz="1300">
              <a:solidFill>
                <a:schemeClr val="dk1"/>
              </a:solidFill>
              <a:latin typeface="Roboto"/>
              <a:ea typeface="Roboto"/>
              <a:cs typeface="Roboto"/>
              <a:sym typeface="Roboto"/>
            </a:endParaRPr>
          </a:p>
        </p:txBody>
      </p:sp>
      <p:pic>
        <p:nvPicPr>
          <p:cNvPr id="682" name="Google Shape;682;p57"/>
          <p:cNvPicPr preferRelativeResize="0"/>
          <p:nvPr/>
        </p:nvPicPr>
        <p:blipFill>
          <a:blip r:embed="rId3">
            <a:alphaModFix/>
          </a:blip>
          <a:stretch>
            <a:fillRect/>
          </a:stretch>
        </p:blipFill>
        <p:spPr>
          <a:xfrm>
            <a:off x="1104899" y="1902175"/>
            <a:ext cx="3466800" cy="2646900"/>
          </a:xfrm>
          <a:prstGeom prst="rect">
            <a:avLst/>
          </a:prstGeom>
          <a:noFill/>
          <a:ln>
            <a:noFill/>
          </a:ln>
        </p:spPr>
      </p:pic>
      <p:pic>
        <p:nvPicPr>
          <p:cNvPr id="683" name="Google Shape;683;p57"/>
          <p:cNvPicPr preferRelativeResize="0"/>
          <p:nvPr/>
        </p:nvPicPr>
        <p:blipFill rotWithShape="1">
          <a:blip r:embed="rId4">
            <a:alphaModFix/>
          </a:blip>
          <a:srcRect b="-15732" l="-18563" r="-27378" t="-30210"/>
          <a:stretch/>
        </p:blipFill>
        <p:spPr>
          <a:xfrm>
            <a:off x="5272966" y="276075"/>
            <a:ext cx="3365617"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PCB design progress</a:t>
            </a:r>
            <a:endParaRPr/>
          </a:p>
        </p:txBody>
      </p:sp>
      <p:sp>
        <p:nvSpPr>
          <p:cNvPr id="689" name="Google Shape;689;p58"/>
          <p:cNvSpPr txBox="1"/>
          <p:nvPr>
            <p:ph idx="1" type="body"/>
          </p:nvPr>
        </p:nvSpPr>
        <p:spPr>
          <a:xfrm>
            <a:off x="499750" y="856075"/>
            <a:ext cx="8360100" cy="18639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Font typeface="Dosis"/>
              <a:buChar char="▸"/>
            </a:pPr>
            <a:r>
              <a:rPr lang="en" sz="2200">
                <a:latin typeface="Dosis"/>
                <a:ea typeface="Dosis"/>
                <a:cs typeface="Dosis"/>
                <a:sym typeface="Dosis"/>
              </a:rPr>
              <a:t>Next steps: </a:t>
            </a:r>
            <a:endParaRPr sz="2200">
              <a:latin typeface="Dosis"/>
              <a:ea typeface="Dosis"/>
              <a:cs typeface="Dosis"/>
              <a:sym typeface="Dosis"/>
            </a:endParaRPr>
          </a:p>
          <a:p>
            <a:pPr indent="0" lvl="0" marL="457200" rtl="0" algn="l">
              <a:spcBef>
                <a:spcPts val="600"/>
              </a:spcBef>
              <a:spcAft>
                <a:spcPts val="0"/>
              </a:spcAft>
              <a:buNone/>
            </a:pPr>
            <a:r>
              <a:t/>
            </a:r>
            <a:endParaRPr sz="2200">
              <a:latin typeface="Dosis"/>
              <a:ea typeface="Dosis"/>
              <a:cs typeface="Dosis"/>
              <a:sym typeface="Dosis"/>
            </a:endParaRPr>
          </a:p>
          <a:p>
            <a:pPr indent="-368300" lvl="0" marL="457200" rtl="0" algn="l">
              <a:spcBef>
                <a:spcPts val="600"/>
              </a:spcBef>
              <a:spcAft>
                <a:spcPts val="0"/>
              </a:spcAft>
              <a:buSzPts val="2200"/>
              <a:buFont typeface="Dosis"/>
              <a:buChar char="-"/>
            </a:pPr>
            <a:r>
              <a:rPr lang="en" sz="2200">
                <a:latin typeface="Dosis"/>
                <a:ea typeface="Dosis"/>
                <a:cs typeface="Dosis"/>
                <a:sym typeface="Dosis"/>
              </a:rPr>
              <a:t>Stepping into the power management for USB port and power pin design</a:t>
            </a:r>
            <a:endParaRPr sz="2200">
              <a:latin typeface="Dosis"/>
              <a:ea typeface="Dosis"/>
              <a:cs typeface="Dosis"/>
              <a:sym typeface="Dosis"/>
            </a:endParaRPr>
          </a:p>
          <a:p>
            <a:pPr indent="0" lvl="0" marL="914400" rtl="0" algn="l">
              <a:spcBef>
                <a:spcPts val="600"/>
              </a:spcBef>
              <a:spcAft>
                <a:spcPts val="0"/>
              </a:spcAft>
              <a:buNone/>
            </a:pPr>
            <a:r>
              <a:t/>
            </a:r>
            <a:endParaRPr sz="2200">
              <a:latin typeface="Dosis"/>
              <a:ea typeface="Dosis"/>
              <a:cs typeface="Dosis"/>
              <a:sym typeface="Dosis"/>
            </a:endParaRPr>
          </a:p>
          <a:p>
            <a:pPr indent="-368300" lvl="0" marL="457200" rtl="0" algn="l">
              <a:spcBef>
                <a:spcPts val="600"/>
              </a:spcBef>
              <a:spcAft>
                <a:spcPts val="0"/>
              </a:spcAft>
              <a:buSzPts val="2200"/>
              <a:buFont typeface="Dosis"/>
              <a:buChar char="-"/>
            </a:pPr>
            <a:r>
              <a:rPr lang="en" sz="2200">
                <a:latin typeface="Dosis"/>
                <a:ea typeface="Dosis"/>
                <a:cs typeface="Dosis"/>
                <a:sym typeface="Dosis"/>
              </a:rPr>
              <a:t>Printing and </a:t>
            </a:r>
            <a:r>
              <a:rPr lang="en" sz="2200">
                <a:latin typeface="Dosis"/>
                <a:ea typeface="Dosis"/>
                <a:cs typeface="Dosis"/>
                <a:sym typeface="Dosis"/>
              </a:rPr>
              <a:t>testing the component PCB with I2C components</a:t>
            </a:r>
            <a:endParaRPr sz="2200">
              <a:latin typeface="Dosis"/>
              <a:ea typeface="Dosis"/>
              <a:cs typeface="Dosis"/>
              <a:sym typeface="Dosis"/>
            </a:endParaRPr>
          </a:p>
          <a:p>
            <a:pPr indent="0" lvl="0" marL="914400" rtl="0" algn="l">
              <a:spcBef>
                <a:spcPts val="600"/>
              </a:spcBef>
              <a:spcAft>
                <a:spcPts val="0"/>
              </a:spcAft>
              <a:buNone/>
            </a:pPr>
            <a:r>
              <a:t/>
            </a:r>
            <a:endParaRPr sz="2200">
              <a:latin typeface="Dosis"/>
              <a:ea typeface="Dosis"/>
              <a:cs typeface="Dosis"/>
              <a:sym typeface="Dosis"/>
            </a:endParaRPr>
          </a:p>
          <a:p>
            <a:pPr indent="-368300" lvl="0" marL="457200" rtl="0" algn="l">
              <a:spcBef>
                <a:spcPts val="600"/>
              </a:spcBef>
              <a:spcAft>
                <a:spcPts val="0"/>
              </a:spcAft>
              <a:buSzPts val="2200"/>
              <a:buFont typeface="Dosis"/>
              <a:buChar char="-"/>
            </a:pPr>
            <a:r>
              <a:rPr lang="en" sz="2200">
                <a:latin typeface="Dosis"/>
                <a:ea typeface="Dosis"/>
                <a:cs typeface="Dosis"/>
                <a:sym typeface="Dosis"/>
              </a:rPr>
              <a:t>Finalize the new main board design and print</a:t>
            </a:r>
            <a:endParaRPr sz="2200">
              <a:latin typeface="Dosis"/>
              <a:ea typeface="Dosis"/>
              <a:cs typeface="Dosis"/>
              <a:sym typeface="Dosis"/>
            </a:endParaRPr>
          </a:p>
          <a:p>
            <a:pPr indent="0" lvl="0" marL="0" rtl="0" algn="l">
              <a:spcBef>
                <a:spcPts val="600"/>
              </a:spcBef>
              <a:spcAft>
                <a:spcPts val="0"/>
              </a:spcAft>
              <a:buNone/>
            </a:pPr>
            <a:r>
              <a:t/>
            </a:r>
            <a:endParaRPr sz="2500">
              <a:latin typeface="Dosis"/>
              <a:ea typeface="Dosis"/>
              <a:cs typeface="Dosis"/>
              <a:sym typeface="Dosis"/>
            </a:endParaRPr>
          </a:p>
        </p:txBody>
      </p:sp>
      <p:sp>
        <p:nvSpPr>
          <p:cNvPr id="690" name="Google Shape;690;p58"/>
          <p:cNvSpPr txBox="1"/>
          <p:nvPr/>
        </p:nvSpPr>
        <p:spPr>
          <a:xfrm>
            <a:off x="7208200" y="3238275"/>
            <a:ext cx="165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691" name="Google Shape;691;p5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92" name="Google Shape;692;p58"/>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Nida Kosedagi</a:t>
            </a:r>
            <a:endParaRPr b="1" sz="13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9"/>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Enclosure</a:t>
            </a:r>
            <a:endParaRPr/>
          </a:p>
          <a:p>
            <a:pPr indent="0" lvl="0" marL="0" rtl="0" algn="l">
              <a:spcBef>
                <a:spcPts val="0"/>
              </a:spcBef>
              <a:spcAft>
                <a:spcPts val="0"/>
              </a:spcAft>
              <a:buNone/>
            </a:pPr>
            <a:r>
              <a:rPr lang="en"/>
              <a:t>&amp; Power System</a:t>
            </a:r>
            <a:endParaRPr/>
          </a:p>
        </p:txBody>
      </p:sp>
      <p:sp>
        <p:nvSpPr>
          <p:cNvPr id="698" name="Google Shape;698;p59"/>
          <p:cNvSpPr txBox="1"/>
          <p:nvPr/>
        </p:nvSpPr>
        <p:spPr>
          <a:xfrm>
            <a:off x="5421900" y="3876175"/>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Kelly Mae Allen</a:t>
            </a:r>
            <a:endParaRPr b="1" sz="1300">
              <a:solidFill>
                <a:schemeClr val="dk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0"/>
          <p:cNvSpPr/>
          <p:nvPr/>
        </p:nvSpPr>
        <p:spPr>
          <a:xfrm>
            <a:off x="7056950" y="1158500"/>
            <a:ext cx="1862100" cy="3495000"/>
          </a:xfrm>
          <a:prstGeom prst="roundRect">
            <a:avLst>
              <a:gd fmla="val 16667" name="adj"/>
            </a:avLst>
          </a:pr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04" name="Google Shape;704;p6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Enclosure Design Update</a:t>
            </a:r>
            <a:endParaRPr/>
          </a:p>
        </p:txBody>
      </p:sp>
      <p:sp>
        <p:nvSpPr>
          <p:cNvPr id="705" name="Google Shape;705;p60"/>
          <p:cNvSpPr txBox="1"/>
          <p:nvPr>
            <p:ph idx="1" type="body"/>
          </p:nvPr>
        </p:nvSpPr>
        <p:spPr>
          <a:xfrm>
            <a:off x="1104900" y="1277625"/>
            <a:ext cx="3822000" cy="3391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b="1" lang="en" sz="2000"/>
              <a:t>Access to power</a:t>
            </a:r>
            <a:endParaRPr b="1" sz="2000"/>
          </a:p>
          <a:p>
            <a:pPr indent="0" lvl="0" marL="0" rtl="0" algn="l">
              <a:spcBef>
                <a:spcPts val="600"/>
              </a:spcBef>
              <a:spcAft>
                <a:spcPts val="0"/>
              </a:spcAft>
              <a:buNone/>
            </a:pPr>
            <a:r>
              <a:t/>
            </a:r>
            <a:endParaRPr b="1" sz="2000"/>
          </a:p>
          <a:p>
            <a:pPr indent="-355600" lvl="1" marL="914400" rtl="0" algn="l">
              <a:spcBef>
                <a:spcPts val="480"/>
              </a:spcBef>
              <a:spcAft>
                <a:spcPts val="0"/>
              </a:spcAft>
              <a:buSzPts val="2000"/>
              <a:buChar char="-"/>
            </a:pPr>
            <a:r>
              <a:rPr b="1" lang="en" sz="2000"/>
              <a:t>Access to Tx &amp; Rx pins</a:t>
            </a:r>
            <a:endParaRPr b="1" sz="2000"/>
          </a:p>
          <a:p>
            <a:pPr indent="0" lvl="0" marL="457200" rtl="0" algn="l">
              <a:spcBef>
                <a:spcPts val="600"/>
              </a:spcBef>
              <a:spcAft>
                <a:spcPts val="0"/>
              </a:spcAft>
              <a:buNone/>
            </a:pPr>
            <a:r>
              <a:t/>
            </a:r>
            <a:endParaRPr b="1" sz="2000"/>
          </a:p>
          <a:p>
            <a:pPr indent="-355600" lvl="2" marL="1371600" rtl="0" algn="l">
              <a:spcBef>
                <a:spcPts val="480"/>
              </a:spcBef>
              <a:spcAft>
                <a:spcPts val="0"/>
              </a:spcAft>
              <a:buSzPts val="2000"/>
              <a:buChar char="-"/>
            </a:pPr>
            <a:r>
              <a:rPr b="1" lang="en" sz="2000"/>
              <a:t>Access to I2C ports</a:t>
            </a:r>
            <a:endParaRPr b="1" sz="2000"/>
          </a:p>
          <a:p>
            <a:pPr indent="0" lvl="0" marL="457200" rtl="0" algn="l">
              <a:spcBef>
                <a:spcPts val="600"/>
              </a:spcBef>
              <a:spcAft>
                <a:spcPts val="0"/>
              </a:spcAft>
              <a:buNone/>
            </a:pPr>
            <a:r>
              <a:t/>
            </a:r>
            <a:endParaRPr b="1" sz="2000"/>
          </a:p>
          <a:p>
            <a:pPr indent="-355600" lvl="3" marL="1828800" rtl="0" algn="l">
              <a:spcBef>
                <a:spcPts val="360"/>
              </a:spcBef>
              <a:spcAft>
                <a:spcPts val="0"/>
              </a:spcAft>
              <a:buSzPts val="2000"/>
              <a:buChar char="-"/>
            </a:pPr>
            <a:r>
              <a:rPr b="1" lang="en" sz="2000"/>
              <a:t>Robust &amp; Durable</a:t>
            </a:r>
            <a:endParaRPr b="1" sz="2000"/>
          </a:p>
          <a:p>
            <a:pPr indent="0" lvl="0" marL="0" rtl="0" algn="l">
              <a:spcBef>
                <a:spcPts val="600"/>
              </a:spcBef>
              <a:spcAft>
                <a:spcPts val="0"/>
              </a:spcAft>
              <a:buNone/>
            </a:pPr>
            <a:r>
              <a:t/>
            </a:r>
            <a:endParaRPr b="1" sz="2000"/>
          </a:p>
        </p:txBody>
      </p:sp>
      <p:pic>
        <p:nvPicPr>
          <p:cNvPr id="706" name="Google Shape;706;p60"/>
          <p:cNvPicPr preferRelativeResize="0"/>
          <p:nvPr/>
        </p:nvPicPr>
        <p:blipFill rotWithShape="1">
          <a:blip r:embed="rId3">
            <a:alphaModFix/>
          </a:blip>
          <a:srcRect b="12520" l="13499" r="16843" t="11778"/>
          <a:stretch/>
        </p:blipFill>
        <p:spPr>
          <a:xfrm rot="-1023437">
            <a:off x="6787340" y="1764498"/>
            <a:ext cx="2196121" cy="1788726"/>
          </a:xfrm>
          <a:prstGeom prst="rect">
            <a:avLst/>
          </a:prstGeom>
          <a:noFill/>
          <a:ln>
            <a:noFill/>
          </a:ln>
          <a:effectLst>
            <a:outerShdw blurRad="57150" rotWithShape="0" algn="bl" dir="5400000" dist="19050">
              <a:srgbClr val="000000">
                <a:alpha val="50000"/>
              </a:srgbClr>
            </a:outerShdw>
          </a:effectLst>
        </p:spPr>
      </p:pic>
      <p:pic>
        <p:nvPicPr>
          <p:cNvPr id="707" name="Google Shape;707;p60"/>
          <p:cNvPicPr preferRelativeResize="0"/>
          <p:nvPr/>
        </p:nvPicPr>
        <p:blipFill rotWithShape="1">
          <a:blip r:embed="rId4">
            <a:alphaModFix/>
          </a:blip>
          <a:srcRect b="56252" l="31972" r="40207" t="17681"/>
          <a:stretch/>
        </p:blipFill>
        <p:spPr>
          <a:xfrm rot="-595193">
            <a:off x="7369199" y="3628057"/>
            <a:ext cx="1032405" cy="725037"/>
          </a:xfrm>
          <a:prstGeom prst="rect">
            <a:avLst/>
          </a:prstGeom>
          <a:noFill/>
          <a:ln>
            <a:noFill/>
          </a:ln>
          <a:effectLst>
            <a:outerShdw blurRad="57150" rotWithShape="0" algn="bl" dir="5400000" dist="19050">
              <a:srgbClr val="000000">
                <a:alpha val="50000"/>
              </a:srgbClr>
            </a:outerShdw>
          </a:effectLst>
        </p:spPr>
      </p:pic>
      <p:sp>
        <p:nvSpPr>
          <p:cNvPr id="708" name="Google Shape;708;p6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09" name="Google Shape;709;p60"/>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Kelly Mae Allen</a:t>
            </a:r>
            <a:endParaRPr b="1" sz="1300">
              <a:solidFill>
                <a:schemeClr val="dk1"/>
              </a:solidFill>
              <a:latin typeface="Roboto"/>
              <a:ea typeface="Roboto"/>
              <a:cs typeface="Roboto"/>
              <a:sym typeface="Roboto"/>
            </a:endParaRPr>
          </a:p>
        </p:txBody>
      </p:sp>
      <p:sp>
        <p:nvSpPr>
          <p:cNvPr id="710" name="Google Shape;710;p60"/>
          <p:cNvSpPr/>
          <p:nvPr/>
        </p:nvSpPr>
        <p:spPr>
          <a:xfrm>
            <a:off x="4926975" y="1158500"/>
            <a:ext cx="1862100" cy="3495000"/>
          </a:xfrm>
          <a:prstGeom prst="roundRect">
            <a:avLst>
              <a:gd fmla="val 16667" name="adj"/>
            </a:avLst>
          </a:pr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11" name="Google Shape;711;p60"/>
          <p:cNvSpPr txBox="1"/>
          <p:nvPr/>
        </p:nvSpPr>
        <p:spPr>
          <a:xfrm>
            <a:off x="4647675" y="1344700"/>
            <a:ext cx="24207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highlight>
                  <a:schemeClr val="accent4"/>
                </a:highlight>
                <a:latin typeface="Roboto"/>
                <a:ea typeface="Roboto"/>
                <a:cs typeface="Roboto"/>
                <a:sym typeface="Roboto"/>
              </a:rPr>
              <a:t>Current Design</a:t>
            </a:r>
            <a:endParaRPr b="1" sz="1800">
              <a:solidFill>
                <a:schemeClr val="dk1"/>
              </a:solidFill>
              <a:highlight>
                <a:schemeClr val="accent4"/>
              </a:highlight>
              <a:latin typeface="Roboto"/>
              <a:ea typeface="Roboto"/>
              <a:cs typeface="Roboto"/>
              <a:sym typeface="Roboto"/>
            </a:endParaRPr>
          </a:p>
        </p:txBody>
      </p:sp>
      <p:sp>
        <p:nvSpPr>
          <p:cNvPr id="712" name="Google Shape;712;p60"/>
          <p:cNvSpPr txBox="1"/>
          <p:nvPr/>
        </p:nvSpPr>
        <p:spPr>
          <a:xfrm>
            <a:off x="7218200" y="1344700"/>
            <a:ext cx="15396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highlight>
                  <a:schemeClr val="accent4"/>
                </a:highlight>
                <a:latin typeface="Roboto"/>
                <a:ea typeface="Roboto"/>
                <a:cs typeface="Roboto"/>
                <a:sym typeface="Roboto"/>
              </a:rPr>
              <a:t>New</a:t>
            </a:r>
            <a:r>
              <a:rPr b="1" lang="en" sz="1800">
                <a:solidFill>
                  <a:schemeClr val="dk1"/>
                </a:solidFill>
                <a:highlight>
                  <a:schemeClr val="accent4"/>
                </a:highlight>
                <a:latin typeface="Roboto"/>
                <a:ea typeface="Roboto"/>
                <a:cs typeface="Roboto"/>
                <a:sym typeface="Roboto"/>
              </a:rPr>
              <a:t> Design</a:t>
            </a:r>
            <a:endParaRPr b="1" sz="1800">
              <a:solidFill>
                <a:schemeClr val="dk1"/>
              </a:solidFill>
              <a:highlight>
                <a:schemeClr val="accent4"/>
              </a:highlight>
              <a:latin typeface="Roboto"/>
              <a:ea typeface="Roboto"/>
              <a:cs typeface="Roboto"/>
              <a:sym typeface="Roboto"/>
            </a:endParaRPr>
          </a:p>
        </p:txBody>
      </p:sp>
      <p:pic>
        <p:nvPicPr>
          <p:cNvPr id="713" name="Google Shape;713;p60"/>
          <p:cNvPicPr preferRelativeResize="0"/>
          <p:nvPr/>
        </p:nvPicPr>
        <p:blipFill>
          <a:blip r:embed="rId5">
            <a:alphaModFix/>
          </a:blip>
          <a:stretch>
            <a:fillRect/>
          </a:stretch>
        </p:blipFill>
        <p:spPr>
          <a:xfrm rot="-5400000">
            <a:off x="4246937" y="1739274"/>
            <a:ext cx="3472826" cy="2880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1"/>
          <p:cNvSpPr/>
          <p:nvPr/>
        </p:nvSpPr>
        <p:spPr>
          <a:xfrm>
            <a:off x="203725" y="1137650"/>
            <a:ext cx="6245400" cy="358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19" name="Google Shape;719;p6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Bill of Materials</a:t>
            </a:r>
            <a:endParaRPr/>
          </a:p>
        </p:txBody>
      </p:sp>
      <p:sp>
        <p:nvSpPr>
          <p:cNvPr id="720" name="Google Shape;720;p6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721" name="Google Shape;721;p61"/>
          <p:cNvGraphicFramePr/>
          <p:nvPr/>
        </p:nvGraphicFramePr>
        <p:xfrm>
          <a:off x="188350" y="1138825"/>
          <a:ext cx="3000000" cy="3000000"/>
        </p:xfrm>
        <a:graphic>
          <a:graphicData uri="http://schemas.openxmlformats.org/drawingml/2006/table">
            <a:tbl>
              <a:tblPr>
                <a:noFill/>
                <a:tableStyleId>{579C06F0-318C-4733-A988-4BD8D8850159}</a:tableStyleId>
              </a:tblPr>
              <a:tblGrid>
                <a:gridCol w="1804725"/>
                <a:gridCol w="1355325"/>
                <a:gridCol w="368625"/>
                <a:gridCol w="861975"/>
                <a:gridCol w="973450"/>
                <a:gridCol w="881400"/>
              </a:tblGrid>
              <a:tr h="146075">
                <a:tc>
                  <a:txBody>
                    <a:bodyPr/>
                    <a:lstStyle/>
                    <a:p>
                      <a:pPr indent="0" lvl="0" marL="0" rtl="0" algn="ctr">
                        <a:lnSpc>
                          <a:spcPct val="115000"/>
                        </a:lnSpc>
                        <a:spcBef>
                          <a:spcPts val="0"/>
                        </a:spcBef>
                        <a:spcAft>
                          <a:spcPts val="0"/>
                        </a:spcAft>
                        <a:buNone/>
                      </a:pPr>
                      <a:r>
                        <a:rPr b="1" lang="en" sz="1200"/>
                        <a:t>Part description</a:t>
                      </a:r>
                      <a:endParaRPr b="1" sz="1200"/>
                    </a:p>
                  </a:txBody>
                  <a:tcPr marT="19050" marB="19050" marR="28575" marL="28575" anchor="b">
                    <a:lnL cap="flat" cmpd="sng" w="5950">
                      <a:solidFill>
                        <a:srgbClr val="CCCCCC"/>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CCCCCC"/>
                      </a:solidFill>
                      <a:prstDash val="solid"/>
                      <a:round/>
                      <a:headEnd len="sm" w="sm" type="none"/>
                      <a:tailEnd len="sm" w="sm" type="none"/>
                    </a:lnT>
                    <a:lnB cap="flat" cmpd="sng" w="5950">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200"/>
                        <a:t>Part number</a:t>
                      </a:r>
                      <a:endParaRPr b="1" sz="12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200"/>
                        <a:t>Qty</a:t>
                      </a:r>
                      <a:endParaRPr b="1" sz="12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200"/>
                        <a:t>Unit Price</a:t>
                      </a:r>
                      <a:endParaRPr b="1" sz="12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200"/>
                        <a:t>Total Price</a:t>
                      </a:r>
                      <a:endParaRPr b="1" sz="12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sz="1200"/>
                        <a:t>Vendor</a:t>
                      </a:r>
                      <a:endParaRPr b="1" sz="12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4CCCC"/>
                    </a:solidFill>
                  </a:tcPr>
                </a:tc>
              </a:tr>
              <a:tr h="146075">
                <a:tc>
                  <a:txBody>
                    <a:bodyPr/>
                    <a:lstStyle/>
                    <a:p>
                      <a:pPr indent="0" lvl="0" marL="0" rtl="0" algn="l">
                        <a:lnSpc>
                          <a:spcPct val="115000"/>
                        </a:lnSpc>
                        <a:spcBef>
                          <a:spcPts val="0"/>
                        </a:spcBef>
                        <a:spcAft>
                          <a:spcPts val="0"/>
                        </a:spcAft>
                        <a:buNone/>
                      </a:pPr>
                      <a:r>
                        <a:rPr lang="en" sz="1200"/>
                        <a:t>PCB</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5950">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59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59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59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59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59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r>
              <a:tr h="265600">
                <a:tc>
                  <a:txBody>
                    <a:bodyPr/>
                    <a:lstStyle/>
                    <a:p>
                      <a:pPr indent="0" lvl="0" marL="0" rtl="0" algn="l">
                        <a:lnSpc>
                          <a:spcPct val="115000"/>
                        </a:lnSpc>
                        <a:spcBef>
                          <a:spcPts val="0"/>
                        </a:spcBef>
                        <a:spcAft>
                          <a:spcPts val="0"/>
                        </a:spcAft>
                        <a:buNone/>
                      </a:pPr>
                      <a:r>
                        <a:rPr lang="en" sz="1200"/>
                        <a:t>Main PCB</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W202311150946657</a:t>
                      </a:r>
                      <a:endParaRPr sz="12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$1.40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$1.40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JLCPCB</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600">
                <a:tc>
                  <a:txBody>
                    <a:bodyPr/>
                    <a:lstStyle/>
                    <a:p>
                      <a:pPr indent="0" lvl="0" marL="0" rtl="0" algn="l">
                        <a:lnSpc>
                          <a:spcPct val="115000"/>
                        </a:lnSpc>
                        <a:spcBef>
                          <a:spcPts val="0"/>
                        </a:spcBef>
                        <a:spcAft>
                          <a:spcPts val="0"/>
                        </a:spcAft>
                        <a:buNone/>
                      </a:pPr>
                      <a:r>
                        <a:rPr lang="en" sz="1200"/>
                        <a:t>Serial Communication</a:t>
                      </a:r>
                      <a:endParaRPr sz="12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r>
              <a:tr h="265600">
                <a:tc>
                  <a:txBody>
                    <a:bodyPr/>
                    <a:lstStyle/>
                    <a:p>
                      <a:pPr indent="0" lvl="0" marL="0" rtl="0" algn="l">
                        <a:lnSpc>
                          <a:spcPct val="115000"/>
                        </a:lnSpc>
                        <a:spcBef>
                          <a:spcPts val="0"/>
                        </a:spcBef>
                        <a:spcAft>
                          <a:spcPts val="0"/>
                        </a:spcAft>
                        <a:buNone/>
                      </a:pPr>
                      <a:r>
                        <a:rPr lang="en" sz="1200">
                          <a:solidFill>
                            <a:srgbClr val="1F1F1F"/>
                          </a:solidFill>
                        </a:rPr>
                        <a:t>TI GPIO expander</a:t>
                      </a:r>
                      <a:endParaRPr sz="1200">
                        <a:solidFill>
                          <a:srgbClr val="1F1F1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Roboto"/>
                          <a:ea typeface="Roboto"/>
                          <a:cs typeface="Roboto"/>
                          <a:sym typeface="Roboto"/>
                        </a:rPr>
                        <a:t>296-13109-5-ND</a:t>
                      </a:r>
                      <a:endParaRPr sz="1200">
                        <a:latin typeface="Roboto"/>
                        <a:ea typeface="Roboto"/>
                        <a:cs typeface="Roboto"/>
                        <a:sym typeface="Roboto"/>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4</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$2.57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$10.28</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Digikey</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600">
                <a:tc>
                  <a:txBody>
                    <a:bodyPr/>
                    <a:lstStyle/>
                    <a:p>
                      <a:pPr indent="0" lvl="0" marL="0" rtl="0" algn="l">
                        <a:lnSpc>
                          <a:spcPct val="115000"/>
                        </a:lnSpc>
                        <a:spcBef>
                          <a:spcPts val="0"/>
                        </a:spcBef>
                        <a:spcAft>
                          <a:spcPts val="0"/>
                        </a:spcAft>
                        <a:buNone/>
                      </a:pPr>
                      <a:r>
                        <a:rPr lang="en" sz="1200"/>
                        <a:t>Embedded Systems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r>
              <a:tr h="146075">
                <a:tc>
                  <a:txBody>
                    <a:bodyPr/>
                    <a:lstStyle/>
                    <a:p>
                      <a:pPr indent="0" lvl="0" marL="0" rtl="0" algn="l">
                        <a:lnSpc>
                          <a:spcPct val="115000"/>
                        </a:lnSpc>
                        <a:spcBef>
                          <a:spcPts val="0"/>
                        </a:spcBef>
                        <a:spcAft>
                          <a:spcPts val="0"/>
                        </a:spcAft>
                        <a:buNone/>
                      </a:pPr>
                      <a:r>
                        <a:rPr lang="en" sz="1200"/>
                        <a:t>MicroController</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5400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$19.95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$19.95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Digikey</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600">
                <a:tc>
                  <a:txBody>
                    <a:bodyPr/>
                    <a:lstStyle/>
                    <a:p>
                      <a:pPr indent="0" lvl="0" marL="0" rtl="0" algn="l">
                        <a:lnSpc>
                          <a:spcPct val="115000"/>
                        </a:lnSpc>
                        <a:spcBef>
                          <a:spcPts val="0"/>
                        </a:spcBef>
                        <a:spcAft>
                          <a:spcPts val="0"/>
                        </a:spcAft>
                        <a:buNone/>
                      </a:pPr>
                      <a:r>
                        <a:rPr lang="en" sz="1200">
                          <a:solidFill>
                            <a:srgbClr val="111111"/>
                          </a:solidFill>
                        </a:rPr>
                        <a:t>capacitive touchscreen</a:t>
                      </a:r>
                      <a:endParaRPr sz="1200">
                        <a:solidFill>
                          <a:srgbClr val="11111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1528-2848-ND</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$29.95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$29.95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Digikey</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46075">
                <a:tc>
                  <a:txBody>
                    <a:bodyPr/>
                    <a:lstStyle/>
                    <a:p>
                      <a:pPr indent="0" lvl="0" marL="0" rtl="0" algn="l">
                        <a:lnSpc>
                          <a:spcPct val="115000"/>
                        </a:lnSpc>
                        <a:spcBef>
                          <a:spcPts val="0"/>
                        </a:spcBef>
                        <a:spcAft>
                          <a:spcPts val="0"/>
                        </a:spcAft>
                        <a:buNone/>
                      </a:pPr>
                      <a:r>
                        <a:rPr lang="en" sz="1200"/>
                        <a:t>I2C Components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4"/>
                    </a:solidFill>
                  </a:tcPr>
                </a:tc>
              </a:tr>
              <a:tr h="146075">
                <a:tc>
                  <a:txBody>
                    <a:bodyPr/>
                    <a:lstStyle/>
                    <a:p>
                      <a:pPr indent="0" lvl="0" marL="0" rtl="0" algn="l">
                        <a:lnSpc>
                          <a:spcPct val="115000"/>
                        </a:lnSpc>
                        <a:spcBef>
                          <a:spcPts val="0"/>
                        </a:spcBef>
                        <a:spcAft>
                          <a:spcPts val="0"/>
                        </a:spcAft>
                        <a:buNone/>
                      </a:pPr>
                      <a:r>
                        <a:rPr lang="en" sz="1200"/>
                        <a:t>Stemma Slider</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5295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i="1" lang="en" sz="1200"/>
                        <a:t>$9.95</a:t>
                      </a:r>
                      <a:endParaRPr i="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$9.95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Adafruit</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46075">
                <a:tc>
                  <a:txBody>
                    <a:bodyPr/>
                    <a:lstStyle/>
                    <a:p>
                      <a:pPr indent="0" lvl="0" marL="0" rtl="0" algn="l">
                        <a:lnSpc>
                          <a:spcPct val="115000"/>
                        </a:lnSpc>
                        <a:spcBef>
                          <a:spcPts val="0"/>
                        </a:spcBef>
                        <a:spcAft>
                          <a:spcPts val="0"/>
                        </a:spcAft>
                        <a:buNone/>
                      </a:pPr>
                      <a:r>
                        <a:rPr lang="en" sz="1200"/>
                        <a:t>Rotary Encoder</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 sz="1200"/>
                        <a:t>377</a:t>
                      </a:r>
                      <a:endParaRPr i="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i="1" lang="en" sz="1200"/>
                        <a:t>$4.50</a:t>
                      </a:r>
                      <a:endParaRPr i="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$4.50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Adafruit</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46075">
                <a:tc>
                  <a:txBody>
                    <a:bodyPr/>
                    <a:lstStyle/>
                    <a:p>
                      <a:pPr indent="0" lvl="0" marL="0" rtl="0" algn="l">
                        <a:lnSpc>
                          <a:spcPct val="115000"/>
                        </a:lnSpc>
                        <a:spcBef>
                          <a:spcPts val="0"/>
                        </a:spcBef>
                        <a:spcAft>
                          <a:spcPts val="0"/>
                        </a:spcAft>
                        <a:buNone/>
                      </a:pPr>
                      <a:r>
                        <a:rPr lang="en" sz="1200"/>
                        <a:t>Buttons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 sz="1200"/>
                        <a:t>1119</a:t>
                      </a:r>
                      <a:endParaRPr i="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4</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i="1" lang="en" sz="1200"/>
                        <a:t>$0.25</a:t>
                      </a:r>
                      <a:endParaRPr i="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$1.00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Adafruit</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46075">
                <a:tc>
                  <a:txBody>
                    <a:bodyPr/>
                    <a:lstStyle/>
                    <a:p>
                      <a:pPr indent="0" lvl="0" marL="0" rtl="0" algn="l">
                        <a:lnSpc>
                          <a:spcPct val="115000"/>
                        </a:lnSpc>
                        <a:spcBef>
                          <a:spcPts val="0"/>
                        </a:spcBef>
                        <a:spcAft>
                          <a:spcPts val="0"/>
                        </a:spcAft>
                        <a:buNone/>
                      </a:pPr>
                      <a:r>
                        <a:rPr lang="en" sz="1200"/>
                        <a:t>Keypad</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 sz="1200"/>
                        <a:t>3845</a:t>
                      </a:r>
                      <a:endParaRPr i="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i="1" lang="en" sz="1200"/>
                        <a:t>$6.50</a:t>
                      </a:r>
                      <a:endParaRPr i="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$6.50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Adafruit</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722" name="Google Shape;722;p61"/>
          <p:cNvSpPr txBox="1"/>
          <p:nvPr/>
        </p:nvSpPr>
        <p:spPr>
          <a:xfrm>
            <a:off x="6433850" y="4857350"/>
            <a:ext cx="27102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Kelly Mae Allen</a:t>
            </a:r>
            <a:endParaRPr b="1" sz="1300">
              <a:solidFill>
                <a:schemeClr val="dk1"/>
              </a:solidFill>
              <a:latin typeface="Roboto"/>
              <a:ea typeface="Roboto"/>
              <a:cs typeface="Roboto"/>
              <a:sym typeface="Roboto"/>
            </a:endParaRPr>
          </a:p>
        </p:txBody>
      </p:sp>
      <p:sp>
        <p:nvSpPr>
          <p:cNvPr id="723" name="Google Shape;723;p61"/>
          <p:cNvSpPr/>
          <p:nvPr/>
        </p:nvSpPr>
        <p:spPr>
          <a:xfrm>
            <a:off x="7194425" y="1595700"/>
            <a:ext cx="1684200" cy="1952100"/>
          </a:xfrm>
          <a:prstGeom prst="roundRect">
            <a:avLst>
              <a:gd fmla="val 16667" name="adj"/>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80000"/>
                </a:solidFill>
                <a:latin typeface="Permanent Marker"/>
                <a:ea typeface="Permanent Marker"/>
                <a:cs typeface="Permanent Marker"/>
                <a:sym typeface="Permanent Marker"/>
              </a:rPr>
              <a:t>Now for ONLY</a:t>
            </a:r>
            <a:endParaRPr sz="2400">
              <a:solidFill>
                <a:srgbClr val="980000"/>
              </a:solidFill>
              <a:latin typeface="Permanent Marker"/>
              <a:ea typeface="Permanent Marker"/>
              <a:cs typeface="Permanent Marker"/>
              <a:sym typeface="Permanent Marker"/>
            </a:endParaRPr>
          </a:p>
          <a:p>
            <a:pPr indent="0" lvl="0" marL="0" rtl="0" algn="ctr">
              <a:spcBef>
                <a:spcPts val="0"/>
              </a:spcBef>
              <a:spcAft>
                <a:spcPts val="0"/>
              </a:spcAft>
              <a:buNone/>
            </a:pPr>
            <a:r>
              <a:rPr lang="en" sz="2700">
                <a:latin typeface="Roboto"/>
                <a:ea typeface="Roboto"/>
                <a:cs typeface="Roboto"/>
                <a:sym typeface="Roboto"/>
              </a:rPr>
              <a:t>$83.53</a:t>
            </a:r>
            <a:endParaRPr sz="2700">
              <a:latin typeface="Roboto"/>
              <a:ea typeface="Roboto"/>
              <a:cs typeface="Roboto"/>
              <a:sym typeface="Roboto"/>
            </a:endParaRPr>
          </a:p>
        </p:txBody>
      </p:sp>
      <p:sp>
        <p:nvSpPr>
          <p:cNvPr id="724" name="Google Shape;724;p61"/>
          <p:cNvSpPr txBox="1"/>
          <p:nvPr/>
        </p:nvSpPr>
        <p:spPr>
          <a:xfrm>
            <a:off x="7327053" y="1704153"/>
            <a:ext cx="1339200" cy="3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u="sng">
                <a:solidFill>
                  <a:schemeClr val="dk1"/>
                </a:solidFill>
                <a:latin typeface="Roboto"/>
                <a:ea typeface="Roboto"/>
                <a:cs typeface="Roboto"/>
                <a:sym typeface="Roboto"/>
              </a:rPr>
              <a:t>Total Cost</a:t>
            </a:r>
            <a:endParaRPr b="1" sz="2000" u="sng">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Users</a:t>
            </a:r>
            <a:endParaRPr/>
          </a:p>
        </p:txBody>
      </p:sp>
      <p:sp>
        <p:nvSpPr>
          <p:cNvPr id="200" name="Google Shape;200;p26"/>
          <p:cNvSpPr/>
          <p:nvPr/>
        </p:nvSpPr>
        <p:spPr>
          <a:xfrm>
            <a:off x="4783275" y="1194400"/>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1" name="Google Shape;201;p26"/>
          <p:cNvSpPr/>
          <p:nvPr/>
        </p:nvSpPr>
        <p:spPr>
          <a:xfrm>
            <a:off x="5123700" y="1451425"/>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2" name="Google Shape;202;p26"/>
          <p:cNvSpPr txBox="1"/>
          <p:nvPr/>
        </p:nvSpPr>
        <p:spPr>
          <a:xfrm>
            <a:off x="5123700" y="1451425"/>
            <a:ext cx="2623800" cy="27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Julia</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10th Grade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Familiar with simple block coding </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Wants to make cool projects</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easily display values</a:t>
            </a:r>
            <a:endParaRPr sz="2000">
              <a:solidFill>
                <a:schemeClr val="lt1"/>
              </a:solidFill>
              <a:latin typeface="Dosis"/>
              <a:ea typeface="Dosis"/>
              <a:cs typeface="Dosis"/>
              <a:sym typeface="Dosis"/>
            </a:endParaRPr>
          </a:p>
        </p:txBody>
      </p:sp>
      <p:sp>
        <p:nvSpPr>
          <p:cNvPr id="203" name="Google Shape;203;p26"/>
          <p:cNvSpPr/>
          <p:nvPr/>
        </p:nvSpPr>
        <p:spPr>
          <a:xfrm>
            <a:off x="879000" y="1194388"/>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4" name="Google Shape;204;p26"/>
          <p:cNvSpPr/>
          <p:nvPr/>
        </p:nvSpPr>
        <p:spPr>
          <a:xfrm>
            <a:off x="1219425" y="1451413"/>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5" name="Google Shape;205;p26"/>
          <p:cNvSpPr txBox="1"/>
          <p:nvPr/>
        </p:nvSpPr>
        <p:spPr>
          <a:xfrm>
            <a:off x="1219425" y="1451413"/>
            <a:ext cx="3118800" cy="30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Shannon</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Senior Embedded Engineer</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Tasked with designing a test bench for a production line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have prototype ready ASAP </a:t>
            </a:r>
            <a:endParaRPr sz="2000">
              <a:solidFill>
                <a:schemeClr val="lt1"/>
              </a:solidFill>
              <a:latin typeface="Dosis"/>
              <a:ea typeface="Dosis"/>
              <a:cs typeface="Dosis"/>
              <a:sym typeface="Dosis"/>
            </a:endParaRPr>
          </a:p>
        </p:txBody>
      </p:sp>
      <p:pic>
        <p:nvPicPr>
          <p:cNvPr id="206" name="Google Shape;206;p26"/>
          <p:cNvPicPr preferRelativeResize="0"/>
          <p:nvPr/>
        </p:nvPicPr>
        <p:blipFill>
          <a:blip r:embed="rId3">
            <a:alphaModFix/>
          </a:blip>
          <a:stretch>
            <a:fillRect/>
          </a:stretch>
        </p:blipFill>
        <p:spPr>
          <a:xfrm>
            <a:off x="7607625" y="3195850"/>
            <a:ext cx="1009325" cy="1419175"/>
          </a:xfrm>
          <a:prstGeom prst="rect">
            <a:avLst/>
          </a:prstGeom>
          <a:noFill/>
          <a:ln>
            <a:noFill/>
          </a:ln>
        </p:spPr>
      </p:pic>
      <p:pic>
        <p:nvPicPr>
          <p:cNvPr id="207" name="Google Shape;207;p26"/>
          <p:cNvPicPr preferRelativeResize="0"/>
          <p:nvPr/>
        </p:nvPicPr>
        <p:blipFill>
          <a:blip r:embed="rId4">
            <a:alphaModFix/>
          </a:blip>
          <a:stretch>
            <a:fillRect/>
          </a:stretch>
        </p:blipFill>
        <p:spPr>
          <a:xfrm>
            <a:off x="654924" y="2857475"/>
            <a:ext cx="1130224" cy="1999875"/>
          </a:xfrm>
          <a:prstGeom prst="rect">
            <a:avLst/>
          </a:prstGeom>
          <a:noFill/>
          <a:ln>
            <a:noFill/>
          </a:ln>
        </p:spPr>
      </p:pic>
      <p:sp>
        <p:nvSpPr>
          <p:cNvPr id="208" name="Google Shape;208;p2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09" name="Google Shape;209;p26"/>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Abisha Fenn &amp; Kelly Mae Allen</a:t>
            </a:r>
            <a:endParaRPr b="1" sz="1300">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GitHub</a:t>
            </a:r>
            <a:endParaRPr/>
          </a:p>
        </p:txBody>
      </p:sp>
      <p:sp>
        <p:nvSpPr>
          <p:cNvPr id="730" name="Google Shape;730;p6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731" name="Google Shape;731;p62"/>
          <p:cNvPicPr preferRelativeResize="0"/>
          <p:nvPr/>
        </p:nvPicPr>
        <p:blipFill>
          <a:blip r:embed="rId3">
            <a:alphaModFix/>
          </a:blip>
          <a:stretch>
            <a:fillRect/>
          </a:stretch>
        </p:blipFill>
        <p:spPr>
          <a:xfrm>
            <a:off x="1300075" y="1144225"/>
            <a:ext cx="6334125" cy="3667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 </a:t>
            </a:r>
            <a:r>
              <a:rPr lang="en"/>
              <a:t>Management</a:t>
            </a:r>
            <a:endParaRPr/>
          </a:p>
        </p:txBody>
      </p:sp>
      <p:sp>
        <p:nvSpPr>
          <p:cNvPr id="737" name="Google Shape;737;p6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38" name="Google Shape;738;p63"/>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Kelly Mae Allen</a:t>
            </a:r>
            <a:endParaRPr b="1" sz="1300">
              <a:solidFill>
                <a:schemeClr val="dk1"/>
              </a:solidFill>
              <a:latin typeface="Roboto"/>
              <a:ea typeface="Roboto"/>
              <a:cs typeface="Roboto"/>
              <a:sym typeface="Roboto"/>
            </a:endParaRPr>
          </a:p>
        </p:txBody>
      </p:sp>
      <p:graphicFrame>
        <p:nvGraphicFramePr>
          <p:cNvPr id="739" name="Google Shape;739;p63"/>
          <p:cNvGraphicFramePr/>
          <p:nvPr/>
        </p:nvGraphicFramePr>
        <p:xfrm>
          <a:off x="1104900" y="1752150"/>
          <a:ext cx="3000000" cy="3000000"/>
        </p:xfrm>
        <a:graphic>
          <a:graphicData uri="http://schemas.openxmlformats.org/drawingml/2006/table">
            <a:tbl>
              <a:tblPr>
                <a:noFill/>
                <a:tableStyleId>{330947F3-F113-4040-91A2-7AD57BDE763E}</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Roboto Medium"/>
                          <a:ea typeface="Roboto Medium"/>
                          <a:cs typeface="Roboto Medium"/>
                          <a:sym typeface="Roboto Medium"/>
                        </a:rPr>
                        <a:t>Component</a:t>
                      </a:r>
                      <a:endParaRPr>
                        <a:latin typeface="Roboto Medium"/>
                        <a:ea typeface="Roboto Medium"/>
                        <a:cs typeface="Roboto Medium"/>
                        <a:sym typeface="Roboto Medium"/>
                      </a:endParaRPr>
                    </a:p>
                  </a:txBody>
                  <a:tcPr marT="91425" marB="91425" marR="91425" marL="91425">
                    <a:solidFill>
                      <a:schemeClr val="lt2"/>
                    </a:solidFill>
                  </a:tcPr>
                </a:tc>
                <a:tc>
                  <a:txBody>
                    <a:bodyPr/>
                    <a:lstStyle/>
                    <a:p>
                      <a:pPr indent="0" lvl="0" marL="0" rtl="0" algn="l">
                        <a:spcBef>
                          <a:spcPts val="0"/>
                        </a:spcBef>
                        <a:spcAft>
                          <a:spcPts val="0"/>
                        </a:spcAft>
                        <a:buNone/>
                      </a:pPr>
                      <a:r>
                        <a:rPr lang="en">
                          <a:latin typeface="Dosis Medium"/>
                          <a:ea typeface="Dosis Medium"/>
                          <a:cs typeface="Dosis Medium"/>
                          <a:sym typeface="Dosis Medium"/>
                        </a:rPr>
                        <a:t>MCU &amp;</a:t>
                      </a:r>
                      <a:endParaRPr>
                        <a:latin typeface="Dosis Medium"/>
                        <a:ea typeface="Dosis Medium"/>
                        <a:cs typeface="Dosis Medium"/>
                        <a:sym typeface="Dosis Medium"/>
                      </a:endParaRPr>
                    </a:p>
                    <a:p>
                      <a:pPr indent="0" lvl="0" marL="0" rtl="0" algn="l">
                        <a:spcBef>
                          <a:spcPts val="0"/>
                        </a:spcBef>
                        <a:spcAft>
                          <a:spcPts val="0"/>
                        </a:spcAft>
                        <a:buNone/>
                      </a:pPr>
                      <a:r>
                        <a:rPr lang="en">
                          <a:latin typeface="Dosis Medium"/>
                          <a:ea typeface="Dosis Medium"/>
                          <a:cs typeface="Dosis Medium"/>
                          <a:sym typeface="Dosis Medium"/>
                        </a:rPr>
                        <a:t>Touch Screen</a:t>
                      </a:r>
                      <a:endParaRPr>
                        <a:latin typeface="Dosis Medium"/>
                        <a:ea typeface="Dosis Medium"/>
                        <a:cs typeface="Dosis Medium"/>
                        <a:sym typeface="Dosis Medium"/>
                      </a:endParaRPr>
                    </a:p>
                  </a:txBody>
                  <a:tcPr marT="91425" marB="91425" marR="91425" marL="91425">
                    <a:solidFill>
                      <a:schemeClr val="accent4"/>
                    </a:solidFill>
                  </a:tcPr>
                </a:tc>
                <a:tc>
                  <a:txBody>
                    <a:bodyPr/>
                    <a:lstStyle/>
                    <a:p>
                      <a:pPr indent="0" lvl="0" marL="0" rtl="0" algn="l">
                        <a:spcBef>
                          <a:spcPts val="0"/>
                        </a:spcBef>
                        <a:spcAft>
                          <a:spcPts val="0"/>
                        </a:spcAft>
                        <a:buNone/>
                      </a:pPr>
                      <a:r>
                        <a:rPr lang="en">
                          <a:latin typeface="Dosis Medium"/>
                          <a:ea typeface="Dosis Medium"/>
                          <a:cs typeface="Dosis Medium"/>
                          <a:sym typeface="Dosis Medium"/>
                        </a:rPr>
                        <a:t>GPIO Expander</a:t>
                      </a:r>
                      <a:endParaRPr>
                        <a:latin typeface="Dosis Medium"/>
                        <a:ea typeface="Dosis Medium"/>
                        <a:cs typeface="Dosis Medium"/>
                        <a:sym typeface="Dosis Medium"/>
                      </a:endParaRPr>
                    </a:p>
                    <a:p>
                      <a:pPr indent="0" lvl="0" marL="0" rtl="0" algn="l">
                        <a:spcBef>
                          <a:spcPts val="0"/>
                        </a:spcBef>
                        <a:spcAft>
                          <a:spcPts val="0"/>
                        </a:spcAft>
                        <a:buNone/>
                      </a:pPr>
                      <a:r>
                        <a:t/>
                      </a:r>
                      <a:endParaRPr>
                        <a:latin typeface="Dosis Medium"/>
                        <a:ea typeface="Dosis Medium"/>
                        <a:cs typeface="Dosis Medium"/>
                        <a:sym typeface="Dosis Medium"/>
                      </a:endParaRPr>
                    </a:p>
                  </a:txBody>
                  <a:tcPr marT="91425" marB="91425" marR="91425" marL="91425">
                    <a:solidFill>
                      <a:schemeClr val="accent4"/>
                    </a:solidFill>
                  </a:tcPr>
                </a:tc>
                <a:tc>
                  <a:txBody>
                    <a:bodyPr/>
                    <a:lstStyle/>
                    <a:p>
                      <a:pPr indent="0" lvl="0" marL="0" rtl="0" algn="l">
                        <a:spcBef>
                          <a:spcPts val="0"/>
                        </a:spcBef>
                        <a:spcAft>
                          <a:spcPts val="0"/>
                        </a:spcAft>
                        <a:buNone/>
                      </a:pPr>
                      <a:r>
                        <a:rPr lang="en">
                          <a:latin typeface="Dosis Medium"/>
                          <a:ea typeface="Dosis Medium"/>
                          <a:cs typeface="Dosis Medium"/>
                          <a:sym typeface="Dosis Medium"/>
                        </a:rPr>
                        <a:t>Rotary Encoder</a:t>
                      </a:r>
                      <a:endParaRPr>
                        <a:latin typeface="Dosis Medium"/>
                        <a:ea typeface="Dosis Medium"/>
                        <a:cs typeface="Dosis Medium"/>
                        <a:sym typeface="Dosis Medium"/>
                      </a:endParaRPr>
                    </a:p>
                  </a:txBody>
                  <a:tcPr marT="91425" marB="91425" marR="91425" marL="91425">
                    <a:solidFill>
                      <a:schemeClr val="accent4"/>
                    </a:solidFill>
                  </a:tcPr>
                </a:tc>
                <a:tc>
                  <a:txBody>
                    <a:bodyPr/>
                    <a:lstStyle/>
                    <a:p>
                      <a:pPr indent="0" lvl="0" marL="0" rtl="0" algn="l">
                        <a:spcBef>
                          <a:spcPts val="0"/>
                        </a:spcBef>
                        <a:spcAft>
                          <a:spcPts val="0"/>
                        </a:spcAft>
                        <a:buNone/>
                      </a:pPr>
                      <a:r>
                        <a:rPr lang="en">
                          <a:latin typeface="Dosis Medium"/>
                          <a:ea typeface="Dosis Medium"/>
                          <a:cs typeface="Dosis Medium"/>
                          <a:sym typeface="Dosis Medium"/>
                        </a:rPr>
                        <a:t>Stemma Slider</a:t>
                      </a:r>
                      <a:endParaRPr>
                        <a:latin typeface="Dosis Medium"/>
                        <a:ea typeface="Dosis Medium"/>
                        <a:cs typeface="Dosis Medium"/>
                        <a:sym typeface="Dosis Medium"/>
                      </a:endParaRPr>
                    </a:p>
                  </a:txBody>
                  <a:tcPr marT="91425" marB="91425" marR="91425" marL="91425">
                    <a:solidFill>
                      <a:schemeClr val="accent4"/>
                    </a:solidFill>
                  </a:tcPr>
                </a:tc>
                <a:tc>
                  <a:txBody>
                    <a:bodyPr/>
                    <a:lstStyle/>
                    <a:p>
                      <a:pPr indent="0" lvl="0" marL="0" rtl="0" algn="l">
                        <a:spcBef>
                          <a:spcPts val="0"/>
                        </a:spcBef>
                        <a:spcAft>
                          <a:spcPts val="0"/>
                        </a:spcAft>
                        <a:buNone/>
                      </a:pPr>
                      <a:r>
                        <a:rPr lang="en">
                          <a:latin typeface="Dosis Medium"/>
                          <a:ea typeface="Dosis Medium"/>
                          <a:cs typeface="Dosis Medium"/>
                          <a:sym typeface="Dosis Medium"/>
                        </a:rPr>
                        <a:t>Total:</a:t>
                      </a:r>
                      <a:endParaRPr>
                        <a:latin typeface="Dosis Medium"/>
                        <a:ea typeface="Dosis Medium"/>
                        <a:cs typeface="Dosis Medium"/>
                        <a:sym typeface="Dosis Medium"/>
                      </a:endParaRPr>
                    </a:p>
                  </a:txBody>
                  <a:tcPr marT="91425" marB="91425" marR="91425" marL="91425">
                    <a:solidFill>
                      <a:schemeClr val="accent4"/>
                    </a:solidFill>
                  </a:tcPr>
                </a:tc>
              </a:tr>
              <a:tr h="381000">
                <a:tc>
                  <a:txBody>
                    <a:bodyPr/>
                    <a:lstStyle/>
                    <a:p>
                      <a:pPr indent="0" lvl="0" marL="0" rtl="0" algn="l">
                        <a:spcBef>
                          <a:spcPts val="0"/>
                        </a:spcBef>
                        <a:spcAft>
                          <a:spcPts val="0"/>
                        </a:spcAft>
                        <a:buNone/>
                      </a:pPr>
                      <a:r>
                        <a:rPr lang="en">
                          <a:latin typeface="Roboto Medium"/>
                          <a:ea typeface="Roboto Medium"/>
                          <a:cs typeface="Roboto Medium"/>
                          <a:sym typeface="Roboto Medium"/>
                        </a:rPr>
                        <a:t>+5V [mA]</a:t>
                      </a:r>
                      <a:endParaRPr>
                        <a:latin typeface="Roboto Medium"/>
                        <a:ea typeface="Roboto Medium"/>
                        <a:cs typeface="Roboto Medium"/>
                        <a:sym typeface="Roboto Medium"/>
                      </a:endParaRPr>
                    </a:p>
                  </a:txBody>
                  <a:tcPr marT="91425" marB="91425" marR="91425" marL="91425">
                    <a:solidFill>
                      <a:schemeClr val="lt2"/>
                    </a:solidFill>
                  </a:tcPr>
                </a:tc>
                <a:tc>
                  <a:txBody>
                    <a:bodyPr/>
                    <a:lstStyle/>
                    <a:p>
                      <a:pPr indent="0" lvl="0" marL="0" rtl="0" algn="ctr">
                        <a:spcBef>
                          <a:spcPts val="0"/>
                        </a:spcBef>
                        <a:spcAft>
                          <a:spcPts val="0"/>
                        </a:spcAft>
                        <a:buNone/>
                      </a:pPr>
                      <a:r>
                        <a:rPr lang="en">
                          <a:latin typeface="Dosis"/>
                          <a:ea typeface="Dosis"/>
                          <a:cs typeface="Dosis"/>
                          <a:sym typeface="Dosis"/>
                        </a:rPr>
                        <a:t>140</a:t>
                      </a:r>
                      <a:endParaRPr>
                        <a:latin typeface="Dosis"/>
                        <a:ea typeface="Dosis"/>
                        <a:cs typeface="Dosis"/>
                        <a:sym typeface="Dosis"/>
                      </a:endParaRPr>
                    </a:p>
                  </a:txBody>
                  <a:tcPr marT="91425" marB="91425" marR="91425" marL="91425"/>
                </a:tc>
                <a:tc>
                  <a:txBody>
                    <a:bodyPr/>
                    <a:lstStyle/>
                    <a:p>
                      <a:pPr indent="0" lvl="0" marL="0" rtl="0" algn="ctr">
                        <a:spcBef>
                          <a:spcPts val="0"/>
                        </a:spcBef>
                        <a:spcAft>
                          <a:spcPts val="0"/>
                        </a:spcAft>
                        <a:buNone/>
                      </a:pPr>
                      <a:r>
                        <a:rPr lang="en">
                          <a:latin typeface="Dosis"/>
                          <a:ea typeface="Dosis"/>
                          <a:cs typeface="Dosis"/>
                          <a:sym typeface="Dosis"/>
                        </a:rPr>
                        <a:t>25</a:t>
                      </a:r>
                      <a:endParaRPr>
                        <a:latin typeface="Dosis"/>
                        <a:ea typeface="Dosis"/>
                        <a:cs typeface="Dosis"/>
                        <a:sym typeface="Dosis"/>
                      </a:endParaRPr>
                    </a:p>
                  </a:txBody>
                  <a:tcPr marT="91425" marB="91425" marR="91425" marL="91425"/>
                </a:tc>
                <a:tc>
                  <a:txBody>
                    <a:bodyPr/>
                    <a:lstStyle/>
                    <a:p>
                      <a:pPr indent="0" lvl="0" marL="0" rtl="0" algn="ctr">
                        <a:spcBef>
                          <a:spcPts val="0"/>
                        </a:spcBef>
                        <a:spcAft>
                          <a:spcPts val="0"/>
                        </a:spcAft>
                        <a:buNone/>
                      </a:pPr>
                      <a:r>
                        <a:rPr lang="en">
                          <a:latin typeface="Dosis"/>
                          <a:ea typeface="Dosis"/>
                          <a:cs typeface="Dosis"/>
                          <a:sym typeface="Dosis"/>
                        </a:rPr>
                        <a:t>10</a:t>
                      </a:r>
                      <a:endParaRPr>
                        <a:latin typeface="Dosis"/>
                        <a:ea typeface="Dosis"/>
                        <a:cs typeface="Dosis"/>
                        <a:sym typeface="Dosis"/>
                      </a:endParaRPr>
                    </a:p>
                  </a:txBody>
                  <a:tcPr marT="91425" marB="91425" marR="91425" marL="91425"/>
                </a:tc>
                <a:tc>
                  <a:txBody>
                    <a:bodyPr/>
                    <a:lstStyle/>
                    <a:p>
                      <a:pPr indent="0" lvl="0" marL="0" rtl="0" algn="ctr">
                        <a:spcBef>
                          <a:spcPts val="0"/>
                        </a:spcBef>
                        <a:spcAft>
                          <a:spcPts val="0"/>
                        </a:spcAft>
                        <a:buNone/>
                      </a:pPr>
                      <a:r>
                        <a:rPr lang="en">
                          <a:latin typeface="Dosis"/>
                          <a:ea typeface="Dosis"/>
                          <a:cs typeface="Dosis"/>
                          <a:sym typeface="Dosis"/>
                        </a:rPr>
                        <a:t>9.6</a:t>
                      </a:r>
                      <a:endParaRPr>
                        <a:latin typeface="Dosis"/>
                        <a:ea typeface="Dosis"/>
                        <a:cs typeface="Dosis"/>
                        <a:sym typeface="Dosis"/>
                      </a:endParaRPr>
                    </a:p>
                  </a:txBody>
                  <a:tcPr marT="91425" marB="91425" marR="91425" marL="91425"/>
                </a:tc>
                <a:tc>
                  <a:txBody>
                    <a:bodyPr/>
                    <a:lstStyle/>
                    <a:p>
                      <a:pPr indent="0" lvl="0" marL="0" rtl="0" algn="ctr">
                        <a:spcBef>
                          <a:spcPts val="0"/>
                        </a:spcBef>
                        <a:spcAft>
                          <a:spcPts val="0"/>
                        </a:spcAft>
                        <a:buNone/>
                      </a:pPr>
                      <a:r>
                        <a:rPr lang="en">
                          <a:latin typeface="Dosis"/>
                          <a:ea typeface="Dosis"/>
                          <a:cs typeface="Dosis"/>
                          <a:sym typeface="Dosis"/>
                        </a:rPr>
                        <a:t>184.6</a:t>
                      </a:r>
                      <a:endParaRPr>
                        <a:latin typeface="Dosis"/>
                        <a:ea typeface="Dosis"/>
                        <a:cs typeface="Dosis"/>
                        <a:sym typeface="Dosis"/>
                      </a:endParaRPr>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
                          <a:latin typeface="Roboto Medium"/>
                          <a:ea typeface="Roboto Medium"/>
                          <a:cs typeface="Roboto Medium"/>
                          <a:sym typeface="Roboto Medium"/>
                        </a:rPr>
                        <a:t>Power [W]</a:t>
                      </a:r>
                      <a:endParaRPr>
                        <a:latin typeface="Roboto Medium"/>
                        <a:ea typeface="Roboto Medium"/>
                        <a:cs typeface="Roboto Medium"/>
                        <a:sym typeface="Roboto Medium"/>
                      </a:endParaRPr>
                    </a:p>
                  </a:txBody>
                  <a:tcPr marT="91425" marB="91425" marR="91425" marL="91425">
                    <a:solidFill>
                      <a:schemeClr val="lt2"/>
                    </a:solidFill>
                  </a:tcPr>
                </a:tc>
                <a:tc>
                  <a:txBody>
                    <a:bodyPr/>
                    <a:lstStyle/>
                    <a:p>
                      <a:pPr indent="0" lvl="0" marL="0" rtl="0" algn="ctr">
                        <a:spcBef>
                          <a:spcPts val="0"/>
                        </a:spcBef>
                        <a:spcAft>
                          <a:spcPts val="0"/>
                        </a:spcAft>
                        <a:buNone/>
                      </a:pPr>
                      <a:r>
                        <a:rPr lang="en">
                          <a:latin typeface="Dosis"/>
                          <a:ea typeface="Dosis"/>
                          <a:cs typeface="Dosis"/>
                          <a:sym typeface="Dosis"/>
                        </a:rPr>
                        <a:t>0.700</a:t>
                      </a:r>
                      <a:endParaRPr>
                        <a:latin typeface="Dosis"/>
                        <a:ea typeface="Dosis"/>
                        <a:cs typeface="Dosis"/>
                        <a:sym typeface="Dosis"/>
                      </a:endParaRPr>
                    </a:p>
                  </a:txBody>
                  <a:tcPr marT="91425" marB="91425" marR="91425" marL="91425"/>
                </a:tc>
                <a:tc>
                  <a:txBody>
                    <a:bodyPr/>
                    <a:lstStyle/>
                    <a:p>
                      <a:pPr indent="0" lvl="0" marL="0" rtl="0" algn="ctr">
                        <a:spcBef>
                          <a:spcPts val="0"/>
                        </a:spcBef>
                        <a:spcAft>
                          <a:spcPts val="0"/>
                        </a:spcAft>
                        <a:buNone/>
                      </a:pPr>
                      <a:r>
                        <a:rPr lang="en">
                          <a:latin typeface="Dosis"/>
                          <a:ea typeface="Dosis"/>
                          <a:cs typeface="Dosis"/>
                          <a:sym typeface="Dosis"/>
                        </a:rPr>
                        <a:t>0.125</a:t>
                      </a:r>
                      <a:endParaRPr>
                        <a:latin typeface="Dosis"/>
                        <a:ea typeface="Dosis"/>
                        <a:cs typeface="Dosis"/>
                        <a:sym typeface="Dosis"/>
                      </a:endParaRPr>
                    </a:p>
                  </a:txBody>
                  <a:tcPr marT="91425" marB="91425" marR="91425" marL="91425"/>
                </a:tc>
                <a:tc>
                  <a:txBody>
                    <a:bodyPr/>
                    <a:lstStyle/>
                    <a:p>
                      <a:pPr indent="0" lvl="0" marL="0" rtl="0" algn="ctr">
                        <a:spcBef>
                          <a:spcPts val="0"/>
                        </a:spcBef>
                        <a:spcAft>
                          <a:spcPts val="0"/>
                        </a:spcAft>
                        <a:buNone/>
                      </a:pPr>
                      <a:r>
                        <a:rPr lang="en">
                          <a:latin typeface="Dosis"/>
                          <a:ea typeface="Dosis"/>
                          <a:cs typeface="Dosis"/>
                          <a:sym typeface="Dosis"/>
                        </a:rPr>
                        <a:t>0.050</a:t>
                      </a:r>
                      <a:endParaRPr>
                        <a:latin typeface="Dosis"/>
                        <a:ea typeface="Dosis"/>
                        <a:cs typeface="Dosis"/>
                        <a:sym typeface="Dosis"/>
                      </a:endParaRPr>
                    </a:p>
                  </a:txBody>
                  <a:tcPr marT="91425" marB="91425" marR="91425" marL="91425"/>
                </a:tc>
                <a:tc>
                  <a:txBody>
                    <a:bodyPr/>
                    <a:lstStyle/>
                    <a:p>
                      <a:pPr indent="0" lvl="0" marL="0" rtl="0" algn="ctr">
                        <a:spcBef>
                          <a:spcPts val="0"/>
                        </a:spcBef>
                        <a:spcAft>
                          <a:spcPts val="0"/>
                        </a:spcAft>
                        <a:buNone/>
                      </a:pPr>
                      <a:r>
                        <a:rPr lang="en">
                          <a:latin typeface="Dosis"/>
                          <a:ea typeface="Dosis"/>
                          <a:cs typeface="Dosis"/>
                          <a:sym typeface="Dosis"/>
                        </a:rPr>
                        <a:t>0.048</a:t>
                      </a:r>
                      <a:endParaRPr>
                        <a:latin typeface="Dosis"/>
                        <a:ea typeface="Dosis"/>
                        <a:cs typeface="Dosis"/>
                        <a:sym typeface="Dosis"/>
                      </a:endParaRPr>
                    </a:p>
                  </a:txBody>
                  <a:tcPr marT="91425" marB="91425" marR="91425" marL="91425"/>
                </a:tc>
                <a:tc>
                  <a:txBody>
                    <a:bodyPr/>
                    <a:lstStyle/>
                    <a:p>
                      <a:pPr indent="0" lvl="0" marL="0" rtl="0" algn="ctr">
                        <a:spcBef>
                          <a:spcPts val="0"/>
                        </a:spcBef>
                        <a:spcAft>
                          <a:spcPts val="0"/>
                        </a:spcAft>
                        <a:buNone/>
                      </a:pPr>
                      <a:r>
                        <a:rPr lang="en">
                          <a:latin typeface="Dosis"/>
                          <a:ea typeface="Dosis"/>
                          <a:cs typeface="Dosis"/>
                          <a:sym typeface="Dosis"/>
                        </a:rPr>
                        <a:t>0.933</a:t>
                      </a:r>
                      <a:endParaRPr>
                        <a:latin typeface="Dosis"/>
                        <a:ea typeface="Dosis"/>
                        <a:cs typeface="Dosis"/>
                        <a:sym typeface="Dosis"/>
                      </a:endParaRPr>
                    </a:p>
                  </a:txBody>
                  <a:tcPr marT="91425" marB="91425" marR="91425" marL="91425">
                    <a:solidFill>
                      <a:schemeClr val="accent5"/>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3" name="Shape 743"/>
        <p:cNvGrpSpPr/>
        <p:nvPr/>
      </p:nvGrpSpPr>
      <p:grpSpPr>
        <a:xfrm>
          <a:off x="0" y="0"/>
          <a:ext cx="0" cy="0"/>
          <a:chOff x="0" y="0"/>
          <a:chExt cx="0" cy="0"/>
        </a:xfrm>
      </p:grpSpPr>
      <p:sp>
        <p:nvSpPr>
          <p:cNvPr id="744" name="Google Shape;744;p6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of Subsystem Progress and Goals</a:t>
            </a:r>
            <a:endParaRPr/>
          </a:p>
        </p:txBody>
      </p:sp>
      <p:sp>
        <p:nvSpPr>
          <p:cNvPr id="745" name="Google Shape;745;p64"/>
          <p:cNvSpPr txBox="1"/>
          <p:nvPr>
            <p:ph idx="2" type="body"/>
          </p:nvPr>
        </p:nvSpPr>
        <p:spPr>
          <a:xfrm>
            <a:off x="5659264" y="1224350"/>
            <a:ext cx="2423100" cy="354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Embedded System</a:t>
            </a:r>
            <a:endParaRPr/>
          </a:p>
          <a:p>
            <a:pPr indent="0" lvl="0" marL="0" rtl="0" algn="l">
              <a:spcBef>
                <a:spcPts val="600"/>
              </a:spcBef>
              <a:spcAft>
                <a:spcPts val="0"/>
              </a:spcAft>
              <a:buNone/>
            </a:pPr>
            <a:r>
              <a:rPr lang="en" sz="1500"/>
              <a:t>- thing one</a:t>
            </a:r>
            <a:endParaRPr sz="1500"/>
          </a:p>
          <a:p>
            <a:pPr indent="0" lvl="0" marL="0" rtl="0" algn="l">
              <a:spcBef>
                <a:spcPts val="600"/>
              </a:spcBef>
              <a:spcAft>
                <a:spcPts val="0"/>
              </a:spcAft>
              <a:buNone/>
            </a:pPr>
            <a:r>
              <a:rPr lang="en"/>
              <a:t>PCB &amp; Ckt Design </a:t>
            </a:r>
            <a:endParaRPr/>
          </a:p>
          <a:p>
            <a:pPr indent="0" lvl="0" marL="0" rtl="0" algn="l">
              <a:spcBef>
                <a:spcPts val="600"/>
              </a:spcBef>
              <a:spcAft>
                <a:spcPts val="0"/>
              </a:spcAft>
              <a:buNone/>
            </a:pPr>
            <a:r>
              <a:rPr lang="en" sz="1500"/>
              <a:t>- thing one</a:t>
            </a:r>
            <a:endParaRPr sz="1500"/>
          </a:p>
          <a:p>
            <a:pPr indent="0" lvl="0" marL="0" rtl="0" algn="l">
              <a:spcBef>
                <a:spcPts val="600"/>
              </a:spcBef>
              <a:spcAft>
                <a:spcPts val="0"/>
              </a:spcAft>
              <a:buNone/>
            </a:pPr>
            <a:r>
              <a:rPr lang="en"/>
              <a:t>Enclosure &amp; Pwr Sys</a:t>
            </a:r>
            <a:endParaRPr/>
          </a:p>
          <a:p>
            <a:pPr indent="0" lvl="0" marL="0" rtl="0" algn="l">
              <a:spcBef>
                <a:spcPts val="600"/>
              </a:spcBef>
              <a:spcAft>
                <a:spcPts val="0"/>
              </a:spcAft>
              <a:buNone/>
            </a:pPr>
            <a:r>
              <a:rPr lang="en" sz="1500"/>
              <a:t>- thing one</a:t>
            </a:r>
            <a:endParaRPr sz="1500"/>
          </a:p>
          <a:p>
            <a:pPr indent="0" lvl="0" marL="0" rtl="0" algn="l">
              <a:spcBef>
                <a:spcPts val="600"/>
              </a:spcBef>
              <a:spcAft>
                <a:spcPts val="0"/>
              </a:spcAft>
              <a:buNone/>
            </a:pPr>
            <a:r>
              <a:t/>
            </a:r>
            <a:endParaRPr/>
          </a:p>
        </p:txBody>
      </p:sp>
      <p:sp>
        <p:nvSpPr>
          <p:cNvPr id="746" name="Google Shape;746;p64"/>
          <p:cNvSpPr txBox="1"/>
          <p:nvPr>
            <p:ph idx="1" type="body"/>
          </p:nvPr>
        </p:nvSpPr>
        <p:spPr>
          <a:xfrm>
            <a:off x="3043000" y="1266875"/>
            <a:ext cx="2423100" cy="354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Website</a:t>
            </a:r>
            <a:endParaRPr/>
          </a:p>
          <a:p>
            <a:pPr indent="0" lvl="0" marL="0" rtl="0" algn="l">
              <a:spcBef>
                <a:spcPts val="600"/>
              </a:spcBef>
              <a:spcAft>
                <a:spcPts val="0"/>
              </a:spcAft>
              <a:buNone/>
            </a:pPr>
            <a:r>
              <a:rPr lang="en" sz="1500"/>
              <a:t>- thing one</a:t>
            </a:r>
            <a:endParaRPr sz="1500"/>
          </a:p>
          <a:p>
            <a:pPr indent="0" lvl="0" marL="0" rtl="0" algn="l">
              <a:spcBef>
                <a:spcPts val="600"/>
              </a:spcBef>
              <a:spcAft>
                <a:spcPts val="0"/>
              </a:spcAft>
              <a:buNone/>
            </a:pPr>
            <a:r>
              <a:rPr lang="en"/>
              <a:t>Peripherals</a:t>
            </a:r>
            <a:endParaRPr/>
          </a:p>
          <a:p>
            <a:pPr indent="0" lvl="0" marL="0" rtl="0" algn="l">
              <a:spcBef>
                <a:spcPts val="600"/>
              </a:spcBef>
              <a:spcAft>
                <a:spcPts val="0"/>
              </a:spcAft>
              <a:buNone/>
            </a:pPr>
            <a:r>
              <a:rPr lang="en" sz="1500"/>
              <a:t>- thing one</a:t>
            </a:r>
            <a:endParaRPr sz="1500"/>
          </a:p>
          <a:p>
            <a:pPr indent="0" lvl="0" marL="0" rtl="0" algn="l">
              <a:spcBef>
                <a:spcPts val="600"/>
              </a:spcBef>
              <a:spcAft>
                <a:spcPts val="0"/>
              </a:spcAft>
              <a:buNone/>
            </a:pPr>
            <a:r>
              <a:rPr lang="en"/>
              <a:t>Comm &amp; Integration</a:t>
            </a:r>
            <a:endParaRPr/>
          </a:p>
          <a:p>
            <a:pPr indent="0" lvl="0" marL="0" rtl="0" algn="l">
              <a:spcBef>
                <a:spcPts val="600"/>
              </a:spcBef>
              <a:spcAft>
                <a:spcPts val="0"/>
              </a:spcAft>
              <a:buNone/>
            </a:pPr>
            <a:r>
              <a:rPr lang="en" sz="1500"/>
              <a:t>- thing one</a:t>
            </a:r>
            <a:endParaRPr sz="1500"/>
          </a:p>
          <a:p>
            <a:pPr indent="0" lvl="0" marL="0" rtl="0" algn="l">
              <a:spcBef>
                <a:spcPts val="600"/>
              </a:spcBef>
              <a:spcAft>
                <a:spcPts val="0"/>
              </a:spcAft>
              <a:buNone/>
            </a:pPr>
            <a:r>
              <a:t/>
            </a:r>
            <a:endParaRPr/>
          </a:p>
        </p:txBody>
      </p:sp>
      <p:sp>
        <p:nvSpPr>
          <p:cNvPr id="747" name="Google Shape;747;p6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5"/>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 Day Plans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6" name="Shape 756"/>
        <p:cNvGrpSpPr/>
        <p:nvPr/>
      </p:nvGrpSpPr>
      <p:grpSpPr>
        <a:xfrm>
          <a:off x="0" y="0"/>
          <a:ext cx="0" cy="0"/>
          <a:chOff x="0" y="0"/>
          <a:chExt cx="0" cy="0"/>
        </a:xfrm>
      </p:grpSpPr>
      <p:sp>
        <p:nvSpPr>
          <p:cNvPr id="757" name="Google Shape;757;p6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Integration between Protocontrol and User System</a:t>
            </a:r>
            <a:endParaRPr/>
          </a:p>
        </p:txBody>
      </p:sp>
      <p:pic>
        <p:nvPicPr>
          <p:cNvPr id="758" name="Google Shape;758;p66"/>
          <p:cNvPicPr preferRelativeResize="0"/>
          <p:nvPr/>
        </p:nvPicPr>
        <p:blipFill>
          <a:blip r:embed="rId3">
            <a:alphaModFix/>
          </a:blip>
          <a:stretch>
            <a:fillRect/>
          </a:stretch>
        </p:blipFill>
        <p:spPr>
          <a:xfrm>
            <a:off x="0" y="3724325"/>
            <a:ext cx="1009325" cy="1419175"/>
          </a:xfrm>
          <a:prstGeom prst="rect">
            <a:avLst/>
          </a:prstGeom>
          <a:noFill/>
          <a:ln>
            <a:noFill/>
          </a:ln>
        </p:spPr>
      </p:pic>
      <p:sp>
        <p:nvSpPr>
          <p:cNvPr id="759" name="Google Shape;759;p66"/>
          <p:cNvSpPr txBox="1"/>
          <p:nvPr/>
        </p:nvSpPr>
        <p:spPr>
          <a:xfrm>
            <a:off x="393875" y="1364225"/>
            <a:ext cx="3219600" cy="3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Dosis"/>
                <a:ea typeface="Dosis"/>
                <a:cs typeface="Dosis"/>
                <a:sym typeface="Dosis"/>
              </a:rPr>
              <a:t>User System Designed with the following features in mind:</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User: Hobbyist </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MCU: Arduino</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Adv. of Protocontrol: Manage complexity w/ limited coding</a:t>
            </a:r>
            <a:endParaRPr sz="2200">
              <a:solidFill>
                <a:schemeClr val="dk1"/>
              </a:solidFill>
              <a:latin typeface="Dosis"/>
              <a:ea typeface="Dosis"/>
              <a:cs typeface="Dosis"/>
              <a:sym typeface="Dosis"/>
            </a:endParaRPr>
          </a:p>
          <a:p>
            <a:pPr indent="0" lvl="0" marL="914400" rtl="0" algn="l">
              <a:spcBef>
                <a:spcPts val="0"/>
              </a:spcBef>
              <a:spcAft>
                <a:spcPts val="0"/>
              </a:spcAft>
              <a:buNone/>
            </a:pPr>
            <a:r>
              <a:t/>
            </a:r>
            <a:endParaRPr sz="2200">
              <a:solidFill>
                <a:schemeClr val="dk1"/>
              </a:solidFill>
              <a:latin typeface="Dosis"/>
              <a:ea typeface="Dosis"/>
              <a:cs typeface="Dosis"/>
              <a:sym typeface="Dosis"/>
            </a:endParaRPr>
          </a:p>
          <a:p>
            <a:pPr indent="0" lvl="0" marL="0" rtl="0" algn="l">
              <a:spcBef>
                <a:spcPts val="0"/>
              </a:spcBef>
              <a:spcAft>
                <a:spcPts val="0"/>
              </a:spcAft>
              <a:buNone/>
            </a:pPr>
            <a:r>
              <a:t/>
            </a:r>
            <a:endParaRPr sz="2200">
              <a:solidFill>
                <a:schemeClr val="dk1"/>
              </a:solidFill>
              <a:latin typeface="Dosis"/>
              <a:ea typeface="Dosis"/>
              <a:cs typeface="Dosis"/>
              <a:sym typeface="Dosis"/>
            </a:endParaRPr>
          </a:p>
        </p:txBody>
      </p:sp>
      <p:sp>
        <p:nvSpPr>
          <p:cNvPr id="760" name="Google Shape;760;p66"/>
          <p:cNvSpPr txBox="1"/>
          <p:nvPr/>
        </p:nvSpPr>
        <p:spPr>
          <a:xfrm>
            <a:off x="4481000" y="1123325"/>
            <a:ext cx="4589400" cy="37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Dosis"/>
                <a:ea typeface="Dosis"/>
                <a:cs typeface="Dosis"/>
                <a:sym typeface="Dosis"/>
              </a:rPr>
              <a:t>Kid designing “security system” for room</a:t>
            </a:r>
            <a:endParaRPr sz="2200">
              <a:solidFill>
                <a:schemeClr val="dk1"/>
              </a:solidFill>
              <a:latin typeface="Dosis"/>
              <a:ea typeface="Dosis"/>
              <a:cs typeface="Dosis"/>
              <a:sym typeface="Dosis"/>
            </a:endParaRPr>
          </a:p>
          <a:p>
            <a:pPr indent="0" lvl="0" marL="0" rtl="0" algn="l">
              <a:spcBef>
                <a:spcPts val="0"/>
              </a:spcBef>
              <a:spcAft>
                <a:spcPts val="0"/>
              </a:spcAft>
              <a:buNone/>
            </a:pPr>
            <a:r>
              <a:rPr lang="en" sz="2200">
                <a:solidFill>
                  <a:schemeClr val="dk1"/>
                </a:solidFill>
                <a:latin typeface="Dosis"/>
                <a:ea typeface="Dosis"/>
                <a:cs typeface="Dosis"/>
                <a:sym typeface="Dosis"/>
              </a:rPr>
              <a:t>User Peripherals:</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Motion detector</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Speaker</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Lights</a:t>
            </a:r>
            <a:endParaRPr sz="2200">
              <a:solidFill>
                <a:schemeClr val="dk1"/>
              </a:solidFill>
              <a:latin typeface="Dosis"/>
              <a:ea typeface="Dosis"/>
              <a:cs typeface="Dosis"/>
              <a:sym typeface="Dosis"/>
            </a:endParaRPr>
          </a:p>
          <a:p>
            <a:pPr indent="0" lvl="0" marL="0" rtl="0" algn="l">
              <a:spcBef>
                <a:spcPts val="0"/>
              </a:spcBef>
              <a:spcAft>
                <a:spcPts val="0"/>
              </a:spcAft>
              <a:buNone/>
            </a:pPr>
            <a:r>
              <a:rPr lang="en" sz="2200">
                <a:solidFill>
                  <a:schemeClr val="dk1"/>
                </a:solidFill>
                <a:latin typeface="Dosis"/>
                <a:ea typeface="Dosis"/>
                <a:cs typeface="Dosis"/>
                <a:sym typeface="Dosis"/>
              </a:rPr>
              <a:t>Protocontrol:</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Control volume (slider)</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Activate/deactivate system</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View System State (touchscreen)</a:t>
            </a:r>
            <a:endParaRPr sz="2200">
              <a:solidFill>
                <a:schemeClr val="dk1"/>
              </a:solidFill>
              <a:latin typeface="Dosis"/>
              <a:ea typeface="Dosis"/>
              <a:cs typeface="Dosis"/>
              <a:sym typeface="Dosis"/>
            </a:endParaRPr>
          </a:p>
          <a:p>
            <a:pPr indent="-368300" lvl="0" marL="457200" rtl="0" algn="l">
              <a:spcBef>
                <a:spcPts val="0"/>
              </a:spcBef>
              <a:spcAft>
                <a:spcPts val="0"/>
              </a:spcAft>
              <a:buClr>
                <a:schemeClr val="dk1"/>
              </a:buClr>
              <a:buSzPts val="2200"/>
              <a:buFont typeface="Dosis"/>
              <a:buChar char="●"/>
            </a:pPr>
            <a:r>
              <a:rPr lang="en" sz="2200">
                <a:solidFill>
                  <a:schemeClr val="dk1"/>
                </a:solidFill>
                <a:latin typeface="Dosis"/>
                <a:ea typeface="Dosis"/>
                <a:cs typeface="Dosis"/>
                <a:sym typeface="Dosis"/>
              </a:rPr>
              <a:t>Select Lights Color (touchscreen)</a:t>
            </a:r>
            <a:endParaRPr sz="2200">
              <a:solidFill>
                <a:schemeClr val="dk1"/>
              </a:solidFill>
              <a:latin typeface="Dosis"/>
              <a:ea typeface="Dosis"/>
              <a:cs typeface="Dosis"/>
              <a:sym typeface="Dosis"/>
            </a:endParaRPr>
          </a:p>
        </p:txBody>
      </p:sp>
      <p:sp>
        <p:nvSpPr>
          <p:cNvPr id="761" name="Google Shape;761;p66"/>
          <p:cNvSpPr/>
          <p:nvPr/>
        </p:nvSpPr>
        <p:spPr>
          <a:xfrm>
            <a:off x="3300300" y="2336875"/>
            <a:ext cx="1120200" cy="749100"/>
          </a:xfrm>
          <a:prstGeom prst="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62" name="Google Shape;762;p6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63" name="Google Shape;763;p66"/>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Abisha Fenn &amp; Kelly Mae Allen</a:t>
            </a:r>
            <a:endParaRPr b="1" sz="1300">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69" name="Google Shape;769;p67"/>
          <p:cNvSpPr/>
          <p:nvPr/>
        </p:nvSpPr>
        <p:spPr>
          <a:xfrm>
            <a:off x="657374" y="1093525"/>
            <a:ext cx="4060446" cy="3794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70" name="Google Shape;770;p67"/>
          <p:cNvSpPr txBox="1"/>
          <p:nvPr/>
        </p:nvSpPr>
        <p:spPr>
          <a:xfrm>
            <a:off x="1110068" y="1204650"/>
            <a:ext cx="3165973"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Shannon</a:t>
            </a:r>
            <a:r>
              <a:rPr lang="en" sz="1800">
                <a:solidFill>
                  <a:schemeClr val="dk1"/>
                </a:solidFill>
                <a:latin typeface="Roboto"/>
                <a:ea typeface="Roboto"/>
                <a:cs typeface="Roboto"/>
                <a:sym typeface="Roboto"/>
              </a:rPr>
              <a:t> - </a:t>
            </a:r>
            <a:r>
              <a:rPr lang="en">
                <a:solidFill>
                  <a:schemeClr val="dk1"/>
                </a:solidFill>
                <a:latin typeface="Roboto"/>
                <a:ea typeface="Roboto"/>
                <a:cs typeface="Roboto"/>
                <a:sym typeface="Roboto"/>
              </a:rPr>
              <a:t>Industry Professional</a:t>
            </a:r>
            <a:endParaRPr>
              <a:solidFill>
                <a:schemeClr val="dk1"/>
              </a:solidFill>
              <a:latin typeface="Roboto"/>
              <a:ea typeface="Roboto"/>
              <a:cs typeface="Roboto"/>
              <a:sym typeface="Roboto"/>
            </a:endParaRPr>
          </a:p>
        </p:txBody>
      </p:sp>
      <p:pic>
        <p:nvPicPr>
          <p:cNvPr id="771" name="Google Shape;771;p67"/>
          <p:cNvPicPr preferRelativeResize="0"/>
          <p:nvPr/>
        </p:nvPicPr>
        <p:blipFill>
          <a:blip r:embed="rId3">
            <a:alphaModFix/>
          </a:blip>
          <a:stretch>
            <a:fillRect/>
          </a:stretch>
        </p:blipFill>
        <p:spPr>
          <a:xfrm>
            <a:off x="241119" y="1093525"/>
            <a:ext cx="868948" cy="1436699"/>
          </a:xfrm>
          <a:prstGeom prst="rect">
            <a:avLst/>
          </a:prstGeom>
          <a:noFill/>
          <a:ln>
            <a:noFill/>
          </a:ln>
          <a:effectLst>
            <a:outerShdw blurRad="57150" rotWithShape="0" algn="bl" dir="5400000" dist="19050">
              <a:srgbClr val="000000">
                <a:alpha val="50000"/>
              </a:srgbClr>
            </a:outerShdw>
          </a:effectLst>
        </p:spPr>
      </p:pic>
      <p:sp>
        <p:nvSpPr>
          <p:cNvPr id="772" name="Google Shape;772;p67"/>
          <p:cNvSpPr/>
          <p:nvPr/>
        </p:nvSpPr>
        <p:spPr>
          <a:xfrm>
            <a:off x="1058700" y="3601775"/>
            <a:ext cx="3318000" cy="1062600"/>
          </a:xfrm>
          <a:prstGeom prst="rect">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73" name="Google Shape;773;p67"/>
          <p:cNvSpPr txBox="1"/>
          <p:nvPr/>
        </p:nvSpPr>
        <p:spPr>
          <a:xfrm>
            <a:off x="1056639" y="1720600"/>
            <a:ext cx="3397778" cy="27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u="sng">
                <a:solidFill>
                  <a:schemeClr val="dk1"/>
                </a:solidFill>
                <a:latin typeface="Roboto"/>
                <a:ea typeface="Roboto"/>
                <a:cs typeface="Roboto"/>
                <a:sym typeface="Roboto"/>
              </a:rPr>
              <a:t>Goal</a:t>
            </a:r>
            <a:r>
              <a:rPr lang="en" sz="19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Design a test bench ASAP that can be easily updated</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MCU</a:t>
            </a:r>
            <a:r>
              <a:rPr lang="en" sz="19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TI MSP 430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UI Req</a:t>
            </a:r>
            <a:r>
              <a:rPr lang="en" sz="1900">
                <a:solidFill>
                  <a:schemeClr val="dk1"/>
                </a:solidFill>
                <a:latin typeface="Roboto"/>
                <a:ea typeface="Roboto"/>
                <a:cs typeface="Roboto"/>
                <a:sym typeface="Roboto"/>
              </a:rPr>
              <a:t>: </a:t>
            </a:r>
            <a:endParaRPr sz="19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Display temperature and voltage</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Start test cycle</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Show pass/fail</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Protocontrol Implementation</a:t>
            </a:r>
            <a:r>
              <a:rPr lang="en" sz="19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Design display screens</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Send data over UART during operation</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sp>
        <p:nvSpPr>
          <p:cNvPr id="774" name="Google Shape;774;p6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Integration between Protocontrol and User System</a:t>
            </a:r>
            <a:endParaRPr/>
          </a:p>
        </p:txBody>
      </p:sp>
      <p:grpSp>
        <p:nvGrpSpPr>
          <p:cNvPr id="775" name="Google Shape;775;p67"/>
          <p:cNvGrpSpPr/>
          <p:nvPr/>
        </p:nvGrpSpPr>
        <p:grpSpPr>
          <a:xfrm>
            <a:off x="4924332" y="1093525"/>
            <a:ext cx="4219771" cy="3794100"/>
            <a:chOff x="4924332" y="1093525"/>
            <a:chExt cx="4219771" cy="3794100"/>
          </a:xfrm>
        </p:grpSpPr>
        <p:sp>
          <p:nvSpPr>
            <p:cNvPr id="776" name="Google Shape;776;p67"/>
            <p:cNvSpPr/>
            <p:nvPr/>
          </p:nvSpPr>
          <p:spPr>
            <a:xfrm>
              <a:off x="4924332" y="1093525"/>
              <a:ext cx="3975000" cy="3794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77" name="Google Shape;777;p67"/>
            <p:cNvSpPr/>
            <p:nvPr/>
          </p:nvSpPr>
          <p:spPr>
            <a:xfrm>
              <a:off x="5139125" y="3601775"/>
              <a:ext cx="3318000" cy="1062600"/>
            </a:xfrm>
            <a:prstGeom prst="rect">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78" name="Google Shape;778;p67"/>
            <p:cNvSpPr txBox="1"/>
            <p:nvPr/>
          </p:nvSpPr>
          <p:spPr>
            <a:xfrm>
              <a:off x="5107313" y="1720600"/>
              <a:ext cx="3326400" cy="27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u="sng">
                  <a:solidFill>
                    <a:schemeClr val="dk1"/>
                  </a:solidFill>
                  <a:latin typeface="Roboto"/>
                  <a:ea typeface="Roboto"/>
                  <a:cs typeface="Roboto"/>
                  <a:sym typeface="Roboto"/>
                </a:rPr>
                <a:t>Goal</a:t>
              </a:r>
              <a:r>
                <a:rPr lang="en" sz="19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Design a room security system with limited complexity</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MCU</a:t>
              </a:r>
              <a:r>
                <a:rPr lang="en" sz="19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Arduino Uno</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UI Req</a:t>
              </a:r>
              <a:r>
                <a:rPr lang="en" sz="1900">
                  <a:solidFill>
                    <a:schemeClr val="dk1"/>
                  </a:solidFill>
                  <a:latin typeface="Roboto"/>
                  <a:ea typeface="Roboto"/>
                  <a:cs typeface="Roboto"/>
                  <a:sym typeface="Roboto"/>
                </a:rPr>
                <a:t>: </a:t>
              </a:r>
              <a:endParaRPr sz="19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Activate/deactivate system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Control speaker volume and lights</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View system state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Protocontrol Implementation</a:t>
              </a:r>
              <a:r>
                <a:rPr lang="en" sz="19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Design display screens &amp; choose peripherals </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Send data over UART </a:t>
              </a:r>
              <a:endParaRPr sz="1500">
                <a:solidFill>
                  <a:schemeClr val="dk1"/>
                </a:solidFill>
                <a:latin typeface="Roboto"/>
                <a:ea typeface="Roboto"/>
                <a:cs typeface="Roboto"/>
                <a:sym typeface="Roboto"/>
              </a:endParaRPr>
            </a:p>
          </p:txBody>
        </p:sp>
        <p:sp>
          <p:nvSpPr>
            <p:cNvPr id="779" name="Google Shape;779;p67"/>
            <p:cNvSpPr txBox="1"/>
            <p:nvPr/>
          </p:nvSpPr>
          <p:spPr>
            <a:xfrm>
              <a:off x="5292677" y="1204650"/>
              <a:ext cx="30993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Julia</a:t>
              </a:r>
              <a:r>
                <a:rPr lang="en" sz="1800">
                  <a:solidFill>
                    <a:schemeClr val="dk1"/>
                  </a:solidFill>
                  <a:latin typeface="Roboto"/>
                  <a:ea typeface="Roboto"/>
                  <a:cs typeface="Roboto"/>
                  <a:sym typeface="Roboto"/>
                </a:rPr>
                <a:t> - </a:t>
              </a:r>
              <a:r>
                <a:rPr lang="en">
                  <a:solidFill>
                    <a:schemeClr val="dk1"/>
                  </a:solidFill>
                  <a:latin typeface="Roboto"/>
                  <a:ea typeface="Roboto"/>
                  <a:cs typeface="Roboto"/>
                  <a:sym typeface="Roboto"/>
                </a:rPr>
                <a:t>Hobbyist</a:t>
              </a:r>
              <a:endParaRPr>
                <a:solidFill>
                  <a:schemeClr val="dk1"/>
                </a:solidFill>
                <a:latin typeface="Roboto"/>
                <a:ea typeface="Roboto"/>
                <a:cs typeface="Roboto"/>
                <a:sym typeface="Roboto"/>
              </a:endParaRPr>
            </a:p>
          </p:txBody>
        </p:sp>
        <p:pic>
          <p:nvPicPr>
            <p:cNvPr id="780" name="Google Shape;780;p67"/>
            <p:cNvPicPr preferRelativeResize="0"/>
            <p:nvPr/>
          </p:nvPicPr>
          <p:blipFill>
            <a:blip r:embed="rId4">
              <a:alphaModFix/>
            </a:blip>
            <a:stretch>
              <a:fillRect/>
            </a:stretch>
          </p:blipFill>
          <p:spPr>
            <a:xfrm>
              <a:off x="8293421" y="1093525"/>
              <a:ext cx="850682" cy="1141652"/>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8"/>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 Bench Demo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69" title="PXL_20240124_180546857.TS.mp4">
            <a:hlinkClick r:id="rId3"/>
          </p:cNvPr>
          <p:cNvPicPr preferRelativeResize="0"/>
          <p:nvPr/>
        </p:nvPicPr>
        <p:blipFill>
          <a:blip r:embed="rId4">
            <a:alphaModFix/>
          </a:blip>
          <a:stretch>
            <a:fillRect/>
          </a:stretch>
        </p:blipFill>
        <p:spPr>
          <a:xfrm>
            <a:off x="3238025" y="1184348"/>
            <a:ext cx="4591375" cy="3443525"/>
          </a:xfrm>
          <a:prstGeom prst="rect">
            <a:avLst/>
          </a:prstGeom>
          <a:noFill/>
          <a:ln>
            <a:noFill/>
          </a:ln>
        </p:spPr>
      </p:pic>
      <p:sp>
        <p:nvSpPr>
          <p:cNvPr id="791" name="Google Shape;791;p6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UART Communication Demo</a:t>
            </a:r>
            <a:endParaRPr/>
          </a:p>
        </p:txBody>
      </p:sp>
      <p:sp>
        <p:nvSpPr>
          <p:cNvPr id="792" name="Google Shape;792;p6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0"/>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798" name="Google Shape;798;p70"/>
          <p:cNvSpPr txBox="1"/>
          <p:nvPr/>
        </p:nvSpPr>
        <p:spPr>
          <a:xfrm>
            <a:off x="403775" y="1167875"/>
            <a:ext cx="4674600" cy="17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800">
                <a:solidFill>
                  <a:schemeClr val="lt1"/>
                </a:solidFill>
                <a:latin typeface="Pacifico"/>
                <a:ea typeface="Pacifico"/>
                <a:cs typeface="Pacifico"/>
                <a:sym typeface="Pacifico"/>
              </a:rPr>
              <a:t>Thank You!</a:t>
            </a:r>
            <a:endParaRPr b="1" sz="6800">
              <a:solidFill>
                <a:schemeClr val="lt1"/>
              </a:solidFill>
              <a:latin typeface="Pacifico"/>
              <a:ea typeface="Pacifico"/>
              <a:cs typeface="Pacifico"/>
              <a:sym typeface="Pacifico"/>
            </a:endParaRPr>
          </a:p>
        </p:txBody>
      </p:sp>
      <p:pic>
        <p:nvPicPr>
          <p:cNvPr id="799" name="Google Shape;799;p70"/>
          <p:cNvPicPr preferRelativeResize="0"/>
          <p:nvPr/>
        </p:nvPicPr>
        <p:blipFill>
          <a:blip r:embed="rId3">
            <a:alphaModFix/>
          </a:blip>
          <a:stretch>
            <a:fillRect/>
          </a:stretch>
        </p:blipFill>
        <p:spPr>
          <a:xfrm>
            <a:off x="6438950" y="0"/>
            <a:ext cx="2756450" cy="918825"/>
          </a:xfrm>
          <a:prstGeom prst="rect">
            <a:avLst/>
          </a:prstGeom>
          <a:noFill/>
          <a:ln>
            <a:noFill/>
          </a:ln>
        </p:spPr>
      </p:pic>
      <p:pic>
        <p:nvPicPr>
          <p:cNvPr id="800" name="Google Shape;800;p70"/>
          <p:cNvPicPr preferRelativeResize="0"/>
          <p:nvPr/>
        </p:nvPicPr>
        <p:blipFill>
          <a:blip r:embed="rId3">
            <a:alphaModFix/>
          </a:blip>
          <a:stretch>
            <a:fillRect/>
          </a:stretch>
        </p:blipFill>
        <p:spPr>
          <a:xfrm>
            <a:off x="4850700" y="3543875"/>
            <a:ext cx="2756450" cy="918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04" name="Shape 804"/>
        <p:cNvGrpSpPr/>
        <p:nvPr/>
      </p:nvGrpSpPr>
      <p:grpSpPr>
        <a:xfrm>
          <a:off x="0" y="0"/>
          <a:ext cx="0" cy="0"/>
          <a:chOff x="0" y="0"/>
          <a:chExt cx="0" cy="0"/>
        </a:xfrm>
      </p:grpSpPr>
      <p:sp>
        <p:nvSpPr>
          <p:cNvPr id="805" name="Google Shape;805;p71"/>
          <p:cNvSpPr/>
          <p:nvPr/>
        </p:nvSpPr>
        <p:spPr>
          <a:xfrm>
            <a:off x="1570250" y="937392"/>
            <a:ext cx="6273600" cy="2562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t/>
            </a:r>
            <a:endParaRPr sz="300"/>
          </a:p>
        </p:txBody>
      </p:sp>
      <p:sp>
        <p:nvSpPr>
          <p:cNvPr id="806" name="Google Shape;806;p71"/>
          <p:cNvSpPr/>
          <p:nvPr/>
        </p:nvSpPr>
        <p:spPr>
          <a:xfrm>
            <a:off x="366219" y="277959"/>
            <a:ext cx="3724200" cy="564300"/>
          </a:xfrm>
          <a:prstGeom prst="roundRect">
            <a:avLst>
              <a:gd fmla="val 16667" name="adj"/>
            </a:avLst>
          </a:prstGeom>
          <a:solidFill>
            <a:schemeClr val="lt1"/>
          </a:solidFill>
          <a:ln>
            <a:noFill/>
          </a:ln>
        </p:spPr>
        <p:txBody>
          <a:bodyPr anchorCtr="0" anchor="ctr" bIns="20950" lIns="20950" spcFirstLastPara="1" rIns="20950" wrap="square" tIns="20950">
            <a:noAutofit/>
          </a:bodyPr>
          <a:lstStyle/>
          <a:p>
            <a:pPr indent="0" lvl="0" marL="0" rtl="0" algn="ctr">
              <a:spcBef>
                <a:spcPts val="0"/>
              </a:spcBef>
              <a:spcAft>
                <a:spcPts val="0"/>
              </a:spcAft>
              <a:buNone/>
            </a:pPr>
            <a:r>
              <a:t/>
            </a:r>
            <a:endParaRPr sz="300"/>
          </a:p>
        </p:txBody>
      </p:sp>
      <p:pic>
        <p:nvPicPr>
          <p:cNvPr id="807" name="Google Shape;807;p71"/>
          <p:cNvPicPr preferRelativeResize="0"/>
          <p:nvPr/>
        </p:nvPicPr>
        <p:blipFill>
          <a:blip r:embed="rId3">
            <a:alphaModFix/>
          </a:blip>
          <a:stretch>
            <a:fillRect/>
          </a:stretch>
        </p:blipFill>
        <p:spPr>
          <a:xfrm>
            <a:off x="0" y="-35717"/>
            <a:ext cx="3117375" cy="1039125"/>
          </a:xfrm>
          <a:prstGeom prst="rect">
            <a:avLst/>
          </a:prstGeom>
          <a:noFill/>
          <a:ln>
            <a:noFill/>
          </a:ln>
        </p:spPr>
      </p:pic>
      <p:sp>
        <p:nvSpPr>
          <p:cNvPr id="808" name="Google Shape;808;p71"/>
          <p:cNvSpPr txBox="1"/>
          <p:nvPr/>
        </p:nvSpPr>
        <p:spPr>
          <a:xfrm>
            <a:off x="4244481" y="277959"/>
            <a:ext cx="4731000" cy="564300"/>
          </a:xfrm>
          <a:prstGeom prst="rect">
            <a:avLst/>
          </a:prstGeom>
          <a:noFill/>
          <a:ln>
            <a:noFill/>
          </a:ln>
        </p:spPr>
        <p:txBody>
          <a:bodyPr anchorCtr="0" anchor="t" bIns="93125" lIns="93125" spcFirstLastPara="1" rIns="93125" wrap="square" tIns="93125">
            <a:noAutofit/>
          </a:bodyPr>
          <a:lstStyle/>
          <a:p>
            <a:pPr indent="0" lvl="0" marL="0" rtl="0" algn="ctr">
              <a:lnSpc>
                <a:spcPct val="100000"/>
              </a:lnSpc>
              <a:spcBef>
                <a:spcPts val="0"/>
              </a:spcBef>
              <a:spcAft>
                <a:spcPts val="1200"/>
              </a:spcAft>
              <a:buClr>
                <a:schemeClr val="dk1"/>
              </a:buClr>
              <a:buSzPts val="1100"/>
              <a:buFont typeface="Arial"/>
              <a:buNone/>
            </a:pPr>
            <a:r>
              <a:rPr b="1" lang="en" sz="1800">
                <a:solidFill>
                  <a:srgbClr val="343764"/>
                </a:solidFill>
                <a:latin typeface="Oswald"/>
                <a:ea typeface="Oswald"/>
                <a:cs typeface="Oswald"/>
                <a:sym typeface="Oswald"/>
              </a:rPr>
              <a:t>A plug and play panel with a start-to-finish user interface development experience</a:t>
            </a:r>
            <a:endParaRPr b="1" sz="1800">
              <a:solidFill>
                <a:srgbClr val="343764"/>
              </a:solidFill>
              <a:latin typeface="Oswald"/>
              <a:ea typeface="Oswald"/>
              <a:cs typeface="Oswald"/>
              <a:sym typeface="Oswald"/>
            </a:endParaRPr>
          </a:p>
        </p:txBody>
      </p:sp>
      <p:sp>
        <p:nvSpPr>
          <p:cNvPr id="809" name="Google Shape;809;p71"/>
          <p:cNvSpPr/>
          <p:nvPr/>
        </p:nvSpPr>
        <p:spPr>
          <a:xfrm>
            <a:off x="168519" y="3582384"/>
            <a:ext cx="2562300" cy="1400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b="1" lang="en" sz="1300">
                <a:solidFill>
                  <a:srgbClr val="343764"/>
                </a:solidFill>
                <a:highlight>
                  <a:srgbClr val="EEEE99"/>
                </a:highlight>
                <a:latin typeface="Impact"/>
                <a:ea typeface="Impact"/>
                <a:cs typeface="Impact"/>
                <a:sym typeface="Impact"/>
              </a:rPr>
              <a:t>Design Challenges</a:t>
            </a:r>
            <a:endParaRPr b="1" sz="1300">
              <a:solidFill>
                <a:srgbClr val="343764"/>
              </a:solidFill>
              <a:highlight>
                <a:srgbClr val="EEEE99"/>
              </a:highlight>
              <a:latin typeface="Impact"/>
              <a:ea typeface="Impact"/>
              <a:cs typeface="Impact"/>
              <a:sym typeface="Impact"/>
            </a:endParaRPr>
          </a:p>
          <a:p>
            <a:pPr indent="0" lvl="0" marL="0" rtl="0" algn="ctr">
              <a:spcBef>
                <a:spcPts val="0"/>
              </a:spcBef>
              <a:spcAft>
                <a:spcPts val="0"/>
              </a:spcAft>
              <a:buClr>
                <a:schemeClr val="dk1"/>
              </a:buClr>
              <a:buSzPts val="300"/>
              <a:buFont typeface="Arial"/>
              <a:buNone/>
            </a:pPr>
            <a:r>
              <a:t/>
            </a:r>
            <a:endParaRPr b="1" sz="1300">
              <a:solidFill>
                <a:srgbClr val="343764"/>
              </a:solidFill>
              <a:latin typeface="Oswald"/>
              <a:ea typeface="Oswald"/>
              <a:cs typeface="Oswald"/>
              <a:sym typeface="Oswald"/>
            </a:endParaRPr>
          </a:p>
          <a:p>
            <a:pPr indent="-133350" lvl="0" marL="101600" rtl="0" algn="l">
              <a:spcBef>
                <a:spcPts val="0"/>
              </a:spcBef>
              <a:spcAft>
                <a:spcPts val="0"/>
              </a:spcAft>
              <a:buClr>
                <a:srgbClr val="343764"/>
              </a:buClr>
              <a:buSzPts val="1300"/>
              <a:buChar char="●"/>
            </a:pPr>
            <a:r>
              <a:rPr lang="en" sz="1300">
                <a:solidFill>
                  <a:srgbClr val="343764"/>
                </a:solidFill>
              </a:rPr>
              <a:t>Compatibility with multiple MCUs</a:t>
            </a:r>
            <a:endParaRPr sz="1300">
              <a:solidFill>
                <a:srgbClr val="343764"/>
              </a:solidFill>
            </a:endParaRPr>
          </a:p>
          <a:p>
            <a:pPr indent="-133350" lvl="0" marL="101600" rtl="0" algn="l">
              <a:spcBef>
                <a:spcPts val="0"/>
              </a:spcBef>
              <a:spcAft>
                <a:spcPts val="0"/>
              </a:spcAft>
              <a:buClr>
                <a:srgbClr val="343764"/>
              </a:buClr>
              <a:buSzPts val="1300"/>
              <a:buChar char="●"/>
            </a:pPr>
            <a:r>
              <a:rPr lang="en" sz="1300">
                <a:solidFill>
                  <a:srgbClr val="343764"/>
                </a:solidFill>
              </a:rPr>
              <a:t>Generating working embedded code</a:t>
            </a:r>
            <a:endParaRPr sz="1300">
              <a:solidFill>
                <a:srgbClr val="343764"/>
              </a:solidFill>
            </a:endParaRPr>
          </a:p>
          <a:p>
            <a:pPr indent="-139700" lvl="0" marL="101600" rtl="0" algn="l">
              <a:spcBef>
                <a:spcPts val="0"/>
              </a:spcBef>
              <a:spcAft>
                <a:spcPts val="0"/>
              </a:spcAft>
              <a:buClr>
                <a:srgbClr val="343764"/>
              </a:buClr>
              <a:buSzPts val="1400"/>
              <a:buChar char="●"/>
            </a:pPr>
            <a:r>
              <a:rPr lang="en" sz="1300">
                <a:solidFill>
                  <a:srgbClr val="343764"/>
                </a:solidFill>
              </a:rPr>
              <a:t>Controlling user system</a:t>
            </a:r>
            <a:r>
              <a:rPr lang="en" sz="1400">
                <a:solidFill>
                  <a:srgbClr val="343764"/>
                </a:solidFill>
              </a:rPr>
              <a:t> </a:t>
            </a:r>
            <a:endParaRPr sz="300">
              <a:solidFill>
                <a:srgbClr val="343764"/>
              </a:solidFill>
            </a:endParaRPr>
          </a:p>
        </p:txBody>
      </p:sp>
      <p:sp>
        <p:nvSpPr>
          <p:cNvPr id="810" name="Google Shape;810;p71"/>
          <p:cNvSpPr/>
          <p:nvPr/>
        </p:nvSpPr>
        <p:spPr>
          <a:xfrm>
            <a:off x="3290850" y="3597605"/>
            <a:ext cx="5455800" cy="1400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Clr>
                <a:schemeClr val="dk1"/>
              </a:buClr>
              <a:buSzPts val="300"/>
              <a:buFont typeface="Arial"/>
              <a:buNone/>
            </a:pPr>
            <a:r>
              <a:rPr b="1" lang="en" sz="1300">
                <a:solidFill>
                  <a:srgbClr val="343764"/>
                </a:solidFill>
                <a:highlight>
                  <a:srgbClr val="EEEE99"/>
                </a:highlight>
                <a:latin typeface="Impact"/>
                <a:ea typeface="Impact"/>
                <a:cs typeface="Impact"/>
                <a:sym typeface="Impact"/>
              </a:rPr>
              <a:t>Key features</a:t>
            </a:r>
            <a:endParaRPr b="1" sz="1300">
              <a:solidFill>
                <a:srgbClr val="343764"/>
              </a:solidFill>
              <a:highlight>
                <a:srgbClr val="EEEE99"/>
              </a:highlight>
              <a:latin typeface="Impact"/>
              <a:ea typeface="Impact"/>
              <a:cs typeface="Impact"/>
              <a:sym typeface="Impact"/>
            </a:endParaRPr>
          </a:p>
          <a:p>
            <a:pPr indent="-133350" lvl="0" marL="101600" rtl="0" algn="l">
              <a:spcBef>
                <a:spcPts val="0"/>
              </a:spcBef>
              <a:spcAft>
                <a:spcPts val="0"/>
              </a:spcAft>
              <a:buClr>
                <a:srgbClr val="343764"/>
              </a:buClr>
              <a:buSzPts val="1300"/>
              <a:buChar char="●"/>
            </a:pPr>
            <a:r>
              <a:rPr lang="en" sz="1300">
                <a:solidFill>
                  <a:srgbClr val="343764"/>
                </a:solidFill>
              </a:rPr>
              <a:t>Napkin-to-UI</a:t>
            </a:r>
            <a:endParaRPr sz="1300">
              <a:solidFill>
                <a:srgbClr val="343764"/>
              </a:solidFill>
            </a:endParaRPr>
          </a:p>
          <a:p>
            <a:pPr indent="-133350" lvl="0" marL="101600" rtl="0" algn="l">
              <a:spcBef>
                <a:spcPts val="0"/>
              </a:spcBef>
              <a:spcAft>
                <a:spcPts val="0"/>
              </a:spcAft>
              <a:buClr>
                <a:srgbClr val="343764"/>
              </a:buClr>
              <a:buSzPts val="1300"/>
              <a:buChar char="●"/>
            </a:pPr>
            <a:r>
              <a:rPr lang="en" sz="1300">
                <a:solidFill>
                  <a:srgbClr val="343764"/>
                </a:solidFill>
              </a:rPr>
              <a:t>No embedded knowledge needed</a:t>
            </a:r>
            <a:endParaRPr sz="1300">
              <a:solidFill>
                <a:srgbClr val="343764"/>
              </a:solidFill>
            </a:endParaRPr>
          </a:p>
          <a:p>
            <a:pPr indent="-133350" lvl="0" marL="101600" rtl="0" algn="l">
              <a:spcBef>
                <a:spcPts val="0"/>
              </a:spcBef>
              <a:spcAft>
                <a:spcPts val="0"/>
              </a:spcAft>
              <a:buClr>
                <a:srgbClr val="343764"/>
              </a:buClr>
              <a:buSzPts val="1300"/>
              <a:buChar char="●"/>
            </a:pPr>
            <a:r>
              <a:rPr lang="en" sz="1300">
                <a:solidFill>
                  <a:srgbClr val="343764"/>
                </a:solidFill>
              </a:rPr>
              <a:t>Plug and Play design</a:t>
            </a:r>
            <a:endParaRPr sz="1300">
              <a:solidFill>
                <a:srgbClr val="343764"/>
              </a:solidFill>
            </a:endParaRPr>
          </a:p>
          <a:p>
            <a:pPr indent="-133350" lvl="0" marL="101600" rtl="0" algn="l">
              <a:spcBef>
                <a:spcPts val="0"/>
              </a:spcBef>
              <a:spcAft>
                <a:spcPts val="0"/>
              </a:spcAft>
              <a:buClr>
                <a:srgbClr val="343764"/>
              </a:buClr>
              <a:buSzPts val="1300"/>
              <a:buChar char="●"/>
            </a:pPr>
            <a:r>
              <a:rPr lang="en" sz="1300">
                <a:solidFill>
                  <a:srgbClr val="343764"/>
                </a:solidFill>
              </a:rPr>
              <a:t>Serial communication protocol</a:t>
            </a:r>
            <a:endParaRPr sz="1300">
              <a:solidFill>
                <a:srgbClr val="343764"/>
              </a:solidFill>
            </a:endParaRPr>
          </a:p>
          <a:p>
            <a:pPr indent="-133350" lvl="0" marL="101600" rtl="0" algn="l">
              <a:spcBef>
                <a:spcPts val="0"/>
              </a:spcBef>
              <a:spcAft>
                <a:spcPts val="0"/>
              </a:spcAft>
              <a:buClr>
                <a:srgbClr val="343764"/>
              </a:buClr>
              <a:buSzPts val="1300"/>
              <a:buChar char="●"/>
            </a:pPr>
            <a:r>
              <a:rPr lang="en" sz="1300">
                <a:solidFill>
                  <a:srgbClr val="343764"/>
                </a:solidFill>
              </a:rPr>
              <a:t>Interchangeable tactile buttons, knobs, and sliders</a:t>
            </a:r>
            <a:endParaRPr sz="300">
              <a:solidFill>
                <a:srgbClr val="343764"/>
              </a:solidFill>
            </a:endParaRPr>
          </a:p>
          <a:p>
            <a:pPr indent="-133350" lvl="0" marL="101600" rtl="0" algn="l">
              <a:spcBef>
                <a:spcPts val="0"/>
              </a:spcBef>
              <a:spcAft>
                <a:spcPts val="0"/>
              </a:spcAft>
              <a:buClr>
                <a:srgbClr val="343764"/>
              </a:buClr>
              <a:buSzPts val="1300"/>
              <a:buChar char="●"/>
            </a:pPr>
            <a:r>
              <a:rPr lang="en" sz="1300">
                <a:solidFill>
                  <a:srgbClr val="343764"/>
                </a:solidFill>
              </a:rPr>
              <a:t>Dedicated power supply</a:t>
            </a:r>
            <a:endParaRPr sz="1300">
              <a:solidFill>
                <a:srgbClr val="343764"/>
              </a:solidFill>
            </a:endParaRPr>
          </a:p>
        </p:txBody>
      </p:sp>
      <p:sp>
        <p:nvSpPr>
          <p:cNvPr id="811" name="Google Shape;811;p71"/>
          <p:cNvSpPr/>
          <p:nvPr/>
        </p:nvSpPr>
        <p:spPr>
          <a:xfrm>
            <a:off x="6484356" y="931284"/>
            <a:ext cx="2491200" cy="2562000"/>
          </a:xfrm>
          <a:prstGeom prst="roundRect">
            <a:avLst>
              <a:gd fmla="val 16667" name="adj"/>
            </a:avLst>
          </a:prstGeom>
          <a:solidFill>
            <a:srgbClr val="BBE617"/>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t/>
            </a:r>
            <a:endParaRPr sz="300"/>
          </a:p>
        </p:txBody>
      </p:sp>
      <p:sp>
        <p:nvSpPr>
          <p:cNvPr id="812" name="Google Shape;812;p71"/>
          <p:cNvSpPr txBox="1"/>
          <p:nvPr/>
        </p:nvSpPr>
        <p:spPr>
          <a:xfrm>
            <a:off x="6713291" y="1003406"/>
            <a:ext cx="2033400" cy="165000"/>
          </a:xfrm>
          <a:prstGeom prst="rect">
            <a:avLst/>
          </a:prstGeom>
          <a:noFill/>
          <a:ln>
            <a:noFill/>
          </a:ln>
        </p:spPr>
        <p:txBody>
          <a:bodyPr anchorCtr="0" anchor="t" bIns="20950" lIns="20950" spcFirstLastPara="1" rIns="20950" wrap="square" tIns="20950">
            <a:noAutofit/>
          </a:bodyPr>
          <a:lstStyle/>
          <a:p>
            <a:pPr indent="0" lvl="0" marL="0" rtl="0" algn="ctr">
              <a:spcBef>
                <a:spcPts val="0"/>
              </a:spcBef>
              <a:spcAft>
                <a:spcPts val="0"/>
              </a:spcAft>
              <a:buNone/>
            </a:pPr>
            <a:r>
              <a:rPr b="1" lang="en" sz="1400">
                <a:solidFill>
                  <a:srgbClr val="343764"/>
                </a:solidFill>
                <a:highlight>
                  <a:srgbClr val="CEE676"/>
                </a:highlight>
                <a:latin typeface="Oswald"/>
                <a:ea typeface="Oswald"/>
                <a:cs typeface="Oswald"/>
                <a:sym typeface="Oswald"/>
              </a:rPr>
              <a:t>Embedded System </a:t>
            </a:r>
            <a:r>
              <a:rPr b="1" lang="en" sz="1400">
                <a:highlight>
                  <a:srgbClr val="CEE676"/>
                </a:highlight>
                <a:latin typeface="Oswald"/>
                <a:ea typeface="Oswald"/>
                <a:cs typeface="Oswald"/>
                <a:sym typeface="Oswald"/>
              </a:rPr>
              <a:t>      </a:t>
            </a:r>
            <a:endParaRPr b="1" sz="1400">
              <a:highlight>
                <a:srgbClr val="CEE676"/>
              </a:highlight>
              <a:latin typeface="Oswald"/>
              <a:ea typeface="Oswald"/>
              <a:cs typeface="Oswald"/>
              <a:sym typeface="Oswald"/>
            </a:endParaRPr>
          </a:p>
        </p:txBody>
      </p:sp>
      <p:sp>
        <p:nvSpPr>
          <p:cNvPr id="813" name="Google Shape;813;p71"/>
          <p:cNvSpPr/>
          <p:nvPr/>
        </p:nvSpPr>
        <p:spPr>
          <a:xfrm>
            <a:off x="204106" y="931282"/>
            <a:ext cx="2491200" cy="2562000"/>
          </a:xfrm>
          <a:prstGeom prst="roundRect">
            <a:avLst>
              <a:gd fmla="val 16667" name="adj"/>
            </a:avLst>
          </a:prstGeom>
          <a:solidFill>
            <a:srgbClr val="BBE617"/>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t/>
            </a:r>
            <a:endParaRPr sz="300"/>
          </a:p>
        </p:txBody>
      </p:sp>
      <p:sp>
        <p:nvSpPr>
          <p:cNvPr id="814" name="Google Shape;814;p71"/>
          <p:cNvSpPr txBox="1"/>
          <p:nvPr/>
        </p:nvSpPr>
        <p:spPr>
          <a:xfrm>
            <a:off x="433041" y="1003404"/>
            <a:ext cx="2033400" cy="165000"/>
          </a:xfrm>
          <a:prstGeom prst="rect">
            <a:avLst/>
          </a:prstGeom>
          <a:noFill/>
          <a:ln>
            <a:noFill/>
          </a:ln>
        </p:spPr>
        <p:txBody>
          <a:bodyPr anchorCtr="0" anchor="t" bIns="20950" lIns="20950" spcFirstLastPara="1" rIns="20950" wrap="square" tIns="20950">
            <a:noAutofit/>
          </a:bodyPr>
          <a:lstStyle/>
          <a:p>
            <a:pPr indent="0" lvl="0" marL="0" rtl="0" algn="ctr">
              <a:spcBef>
                <a:spcPts val="0"/>
              </a:spcBef>
              <a:spcAft>
                <a:spcPts val="0"/>
              </a:spcAft>
              <a:buNone/>
            </a:pPr>
            <a:r>
              <a:rPr b="1" lang="en" sz="1400">
                <a:solidFill>
                  <a:srgbClr val="343764"/>
                </a:solidFill>
                <a:highlight>
                  <a:srgbClr val="CEE676"/>
                </a:highlight>
                <a:latin typeface="Oswald"/>
                <a:ea typeface="Oswald"/>
                <a:cs typeface="Oswald"/>
                <a:sym typeface="Oswald"/>
              </a:rPr>
              <a:t>Software Support</a:t>
            </a:r>
            <a:endParaRPr b="1" sz="1400">
              <a:highlight>
                <a:srgbClr val="CEE676"/>
              </a:highlight>
              <a:latin typeface="Oswald"/>
              <a:ea typeface="Oswald"/>
              <a:cs typeface="Oswald"/>
              <a:sym typeface="Oswald"/>
            </a:endParaRPr>
          </a:p>
        </p:txBody>
      </p:sp>
      <p:pic>
        <p:nvPicPr>
          <p:cNvPr id="815" name="Google Shape;815;p71"/>
          <p:cNvPicPr preferRelativeResize="0"/>
          <p:nvPr/>
        </p:nvPicPr>
        <p:blipFill>
          <a:blip r:embed="rId4">
            <a:alphaModFix/>
          </a:blip>
          <a:stretch>
            <a:fillRect/>
          </a:stretch>
        </p:blipFill>
        <p:spPr>
          <a:xfrm>
            <a:off x="2509422" y="816534"/>
            <a:ext cx="3931956" cy="2948967"/>
          </a:xfrm>
          <a:prstGeom prst="rect">
            <a:avLst/>
          </a:prstGeom>
          <a:noFill/>
          <a:ln>
            <a:noFill/>
          </a:ln>
        </p:spPr>
      </p:pic>
      <p:sp>
        <p:nvSpPr>
          <p:cNvPr id="816" name="Google Shape;816;p71"/>
          <p:cNvSpPr/>
          <p:nvPr/>
        </p:nvSpPr>
        <p:spPr>
          <a:xfrm>
            <a:off x="710349" y="1235730"/>
            <a:ext cx="1541100" cy="388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lang="en" sz="1100">
                <a:latin typeface="Oswald Medium"/>
                <a:ea typeface="Oswald Medium"/>
                <a:cs typeface="Oswald Medium"/>
                <a:sym typeface="Oswald Medium"/>
              </a:rPr>
              <a:t>User Designs Layout</a:t>
            </a:r>
            <a:endParaRPr sz="1100">
              <a:latin typeface="Oswald Medium"/>
              <a:ea typeface="Oswald Medium"/>
              <a:cs typeface="Oswald Medium"/>
              <a:sym typeface="Oswald Medium"/>
            </a:endParaRPr>
          </a:p>
        </p:txBody>
      </p:sp>
      <p:sp>
        <p:nvSpPr>
          <p:cNvPr id="817" name="Google Shape;817;p71"/>
          <p:cNvSpPr/>
          <p:nvPr/>
        </p:nvSpPr>
        <p:spPr>
          <a:xfrm>
            <a:off x="710349" y="1809665"/>
            <a:ext cx="1541100" cy="388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lang="en" sz="1100">
                <a:latin typeface="Oswald Medium"/>
                <a:ea typeface="Oswald Medium"/>
                <a:cs typeface="Oswald Medium"/>
                <a:sym typeface="Oswald Medium"/>
              </a:rPr>
              <a:t>Convert to embedded code</a:t>
            </a:r>
            <a:endParaRPr sz="1100">
              <a:latin typeface="Oswald Medium"/>
              <a:ea typeface="Oswald Medium"/>
              <a:cs typeface="Oswald Medium"/>
              <a:sym typeface="Oswald Medium"/>
            </a:endParaRPr>
          </a:p>
        </p:txBody>
      </p:sp>
      <p:sp>
        <p:nvSpPr>
          <p:cNvPr id="818" name="Google Shape;818;p71"/>
          <p:cNvSpPr/>
          <p:nvPr/>
        </p:nvSpPr>
        <p:spPr>
          <a:xfrm>
            <a:off x="710350" y="2383598"/>
            <a:ext cx="1541100" cy="388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lang="en" sz="1100">
                <a:latin typeface="Oswald Medium"/>
                <a:ea typeface="Oswald Medium"/>
                <a:cs typeface="Oswald Medium"/>
                <a:sym typeface="Oswald Medium"/>
              </a:rPr>
              <a:t>Communicate with device</a:t>
            </a:r>
            <a:endParaRPr sz="1100">
              <a:latin typeface="Oswald Medium"/>
              <a:ea typeface="Oswald Medium"/>
              <a:cs typeface="Oswald Medium"/>
              <a:sym typeface="Oswald Medium"/>
            </a:endParaRPr>
          </a:p>
        </p:txBody>
      </p:sp>
      <p:sp>
        <p:nvSpPr>
          <p:cNvPr id="819" name="Google Shape;819;p71"/>
          <p:cNvSpPr/>
          <p:nvPr/>
        </p:nvSpPr>
        <p:spPr>
          <a:xfrm>
            <a:off x="710349" y="2957535"/>
            <a:ext cx="1541100" cy="388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lang="en" sz="1100">
                <a:latin typeface="Oswald Medium"/>
                <a:ea typeface="Oswald Medium"/>
                <a:cs typeface="Oswald Medium"/>
                <a:sym typeface="Oswald Medium"/>
              </a:rPr>
              <a:t>Interface with user</a:t>
            </a:r>
            <a:endParaRPr sz="1100">
              <a:latin typeface="Oswald Medium"/>
              <a:ea typeface="Oswald Medium"/>
              <a:cs typeface="Oswald Medium"/>
              <a:sym typeface="Oswald Medium"/>
            </a:endParaRPr>
          </a:p>
        </p:txBody>
      </p:sp>
      <p:grpSp>
        <p:nvGrpSpPr>
          <p:cNvPr id="820" name="Google Shape;820;p71"/>
          <p:cNvGrpSpPr/>
          <p:nvPr/>
        </p:nvGrpSpPr>
        <p:grpSpPr>
          <a:xfrm>
            <a:off x="6604571" y="1235563"/>
            <a:ext cx="2293639" cy="2110383"/>
            <a:chOff x="36576000" y="5443100"/>
            <a:chExt cx="10890975" cy="10934625"/>
          </a:xfrm>
        </p:grpSpPr>
        <p:sp>
          <p:nvSpPr>
            <p:cNvPr id="821" name="Google Shape;821;p71"/>
            <p:cNvSpPr/>
            <p:nvPr/>
          </p:nvSpPr>
          <p:spPr>
            <a:xfrm>
              <a:off x="38413550" y="5443100"/>
              <a:ext cx="7318800" cy="201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lang="en" sz="1100">
                  <a:latin typeface="Oswald Medium"/>
                  <a:ea typeface="Oswald Medium"/>
                  <a:cs typeface="Oswald Medium"/>
                  <a:sym typeface="Oswald Medium"/>
                </a:rPr>
                <a:t>Init Components</a:t>
              </a:r>
              <a:endParaRPr sz="1100">
                <a:latin typeface="Oswald Medium"/>
                <a:ea typeface="Oswald Medium"/>
                <a:cs typeface="Oswald Medium"/>
                <a:sym typeface="Oswald Medium"/>
              </a:endParaRPr>
            </a:p>
          </p:txBody>
        </p:sp>
        <p:sp>
          <p:nvSpPr>
            <p:cNvPr id="822" name="Google Shape;822;p71"/>
            <p:cNvSpPr/>
            <p:nvPr/>
          </p:nvSpPr>
          <p:spPr>
            <a:xfrm>
              <a:off x="38413550" y="8416375"/>
              <a:ext cx="7318800" cy="201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lang="en" sz="1100">
                  <a:latin typeface="Oswald Medium"/>
                  <a:ea typeface="Oswald Medium"/>
                  <a:cs typeface="Oswald Medium"/>
                  <a:sym typeface="Oswald Medium"/>
                </a:rPr>
                <a:t>Draw Static Images</a:t>
              </a:r>
              <a:endParaRPr sz="1100">
                <a:latin typeface="Oswald Medium"/>
                <a:ea typeface="Oswald Medium"/>
                <a:cs typeface="Oswald Medium"/>
                <a:sym typeface="Oswald Medium"/>
              </a:endParaRPr>
            </a:p>
          </p:txBody>
        </p:sp>
        <p:sp>
          <p:nvSpPr>
            <p:cNvPr id="823" name="Google Shape;823;p71"/>
            <p:cNvSpPr/>
            <p:nvPr/>
          </p:nvSpPr>
          <p:spPr>
            <a:xfrm>
              <a:off x="36576000" y="11389650"/>
              <a:ext cx="5243400" cy="201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lang="en" sz="1100">
                  <a:latin typeface="Oswald Medium"/>
                  <a:ea typeface="Oswald Medium"/>
                  <a:cs typeface="Oswald Medium"/>
                  <a:sym typeface="Oswald Medium"/>
                </a:rPr>
                <a:t>Init Components</a:t>
              </a:r>
              <a:endParaRPr sz="1100">
                <a:latin typeface="Oswald Medium"/>
                <a:ea typeface="Oswald Medium"/>
                <a:cs typeface="Oswald Medium"/>
                <a:sym typeface="Oswald Medium"/>
              </a:endParaRPr>
            </a:p>
          </p:txBody>
        </p:sp>
        <p:sp>
          <p:nvSpPr>
            <p:cNvPr id="824" name="Google Shape;824;p71"/>
            <p:cNvSpPr/>
            <p:nvPr/>
          </p:nvSpPr>
          <p:spPr>
            <a:xfrm>
              <a:off x="42223575" y="11389650"/>
              <a:ext cx="5243400" cy="201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lang="en" sz="1100">
                  <a:latin typeface="Oswald Medium"/>
                  <a:ea typeface="Oswald Medium"/>
                  <a:cs typeface="Oswald Medium"/>
                  <a:sym typeface="Oswald Medium"/>
                </a:rPr>
                <a:t>Poll Auxiliary Components</a:t>
              </a:r>
              <a:endParaRPr sz="1100">
                <a:latin typeface="Oswald Medium"/>
                <a:ea typeface="Oswald Medium"/>
                <a:cs typeface="Oswald Medium"/>
                <a:sym typeface="Oswald Medium"/>
              </a:endParaRPr>
            </a:p>
          </p:txBody>
        </p:sp>
        <p:sp>
          <p:nvSpPr>
            <p:cNvPr id="825" name="Google Shape;825;p71"/>
            <p:cNvSpPr/>
            <p:nvPr/>
          </p:nvSpPr>
          <p:spPr>
            <a:xfrm>
              <a:off x="38413550" y="14362925"/>
              <a:ext cx="7318800" cy="201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20950" lIns="20950" spcFirstLastPara="1" rIns="20950" wrap="square" tIns="20950">
              <a:noAutofit/>
            </a:bodyPr>
            <a:lstStyle/>
            <a:p>
              <a:pPr indent="0" lvl="0" marL="0" rtl="0" algn="ctr">
                <a:spcBef>
                  <a:spcPts val="0"/>
                </a:spcBef>
                <a:spcAft>
                  <a:spcPts val="0"/>
                </a:spcAft>
                <a:buNone/>
              </a:pPr>
              <a:r>
                <a:rPr lang="en" sz="1100">
                  <a:latin typeface="Oswald Medium"/>
                  <a:ea typeface="Oswald Medium"/>
                  <a:cs typeface="Oswald Medium"/>
                  <a:sym typeface="Oswald Medium"/>
                </a:rPr>
                <a:t>Update Console</a:t>
              </a:r>
              <a:endParaRPr sz="1100">
                <a:latin typeface="Oswald Medium"/>
                <a:ea typeface="Oswald Medium"/>
                <a:cs typeface="Oswald Medium"/>
                <a:sym typeface="Oswald Medium"/>
              </a:endParaRPr>
            </a:p>
          </p:txBody>
        </p:sp>
      </p:grpSp>
      <p:cxnSp>
        <p:nvCxnSpPr>
          <p:cNvPr id="826" name="Google Shape;826;p71"/>
          <p:cNvCxnSpPr>
            <a:stCxn id="816" idx="2"/>
            <a:endCxn id="817" idx="0"/>
          </p:cNvCxnSpPr>
          <p:nvPr/>
        </p:nvCxnSpPr>
        <p:spPr>
          <a:xfrm>
            <a:off x="1480899" y="1624530"/>
            <a:ext cx="0" cy="185100"/>
          </a:xfrm>
          <a:prstGeom prst="straightConnector1">
            <a:avLst/>
          </a:prstGeom>
          <a:noFill/>
          <a:ln cap="flat" cmpd="sng" w="9525">
            <a:solidFill>
              <a:schemeClr val="dk2"/>
            </a:solidFill>
            <a:prstDash val="solid"/>
            <a:round/>
            <a:headEnd len="med" w="med" type="none"/>
            <a:tailEnd len="med" w="med" type="triangle"/>
          </a:ln>
        </p:spPr>
      </p:cxnSp>
      <p:cxnSp>
        <p:nvCxnSpPr>
          <p:cNvPr id="827" name="Google Shape;827;p71"/>
          <p:cNvCxnSpPr>
            <a:stCxn id="817" idx="2"/>
            <a:endCxn id="818" idx="0"/>
          </p:cNvCxnSpPr>
          <p:nvPr/>
        </p:nvCxnSpPr>
        <p:spPr>
          <a:xfrm>
            <a:off x="1480899" y="2198465"/>
            <a:ext cx="0" cy="185100"/>
          </a:xfrm>
          <a:prstGeom prst="straightConnector1">
            <a:avLst/>
          </a:prstGeom>
          <a:noFill/>
          <a:ln cap="flat" cmpd="sng" w="9525">
            <a:solidFill>
              <a:schemeClr val="dk2"/>
            </a:solidFill>
            <a:prstDash val="solid"/>
            <a:round/>
            <a:headEnd len="med" w="med" type="none"/>
            <a:tailEnd len="med" w="med" type="triangle"/>
          </a:ln>
        </p:spPr>
      </p:cxnSp>
      <p:cxnSp>
        <p:nvCxnSpPr>
          <p:cNvPr id="828" name="Google Shape;828;p71"/>
          <p:cNvCxnSpPr>
            <a:stCxn id="818" idx="2"/>
            <a:endCxn id="819" idx="0"/>
          </p:cNvCxnSpPr>
          <p:nvPr/>
        </p:nvCxnSpPr>
        <p:spPr>
          <a:xfrm>
            <a:off x="1480900" y="2772398"/>
            <a:ext cx="0" cy="185100"/>
          </a:xfrm>
          <a:prstGeom prst="straightConnector1">
            <a:avLst/>
          </a:prstGeom>
          <a:noFill/>
          <a:ln cap="flat" cmpd="sng" w="9525">
            <a:solidFill>
              <a:schemeClr val="dk2"/>
            </a:solidFill>
            <a:prstDash val="solid"/>
            <a:round/>
            <a:headEnd len="med" w="med" type="none"/>
            <a:tailEnd len="med" w="med" type="triangle"/>
          </a:ln>
        </p:spPr>
      </p:cxnSp>
      <p:cxnSp>
        <p:nvCxnSpPr>
          <p:cNvPr id="829" name="Google Shape;829;p71"/>
          <p:cNvCxnSpPr>
            <a:stCxn id="821" idx="2"/>
            <a:endCxn id="822" idx="0"/>
          </p:cNvCxnSpPr>
          <p:nvPr/>
        </p:nvCxnSpPr>
        <p:spPr>
          <a:xfrm>
            <a:off x="7762229" y="1624419"/>
            <a:ext cx="0" cy="185100"/>
          </a:xfrm>
          <a:prstGeom prst="straightConnector1">
            <a:avLst/>
          </a:prstGeom>
          <a:noFill/>
          <a:ln cap="flat" cmpd="sng" w="9525">
            <a:solidFill>
              <a:schemeClr val="dk2"/>
            </a:solidFill>
            <a:prstDash val="solid"/>
            <a:round/>
            <a:headEnd len="med" w="med" type="none"/>
            <a:tailEnd len="med" w="med" type="triangle"/>
          </a:ln>
        </p:spPr>
      </p:cxnSp>
      <p:cxnSp>
        <p:nvCxnSpPr>
          <p:cNvPr id="830" name="Google Shape;830;p71"/>
          <p:cNvCxnSpPr>
            <a:endCxn id="823" idx="0"/>
          </p:cNvCxnSpPr>
          <p:nvPr/>
        </p:nvCxnSpPr>
        <p:spPr>
          <a:xfrm flipH="1">
            <a:off x="7156701" y="2198747"/>
            <a:ext cx="615900" cy="184500"/>
          </a:xfrm>
          <a:prstGeom prst="straightConnector1">
            <a:avLst/>
          </a:prstGeom>
          <a:noFill/>
          <a:ln cap="flat" cmpd="sng" w="9525">
            <a:solidFill>
              <a:schemeClr val="dk2"/>
            </a:solidFill>
            <a:prstDash val="solid"/>
            <a:round/>
            <a:headEnd len="med" w="med" type="none"/>
            <a:tailEnd len="med" w="med" type="triangle"/>
          </a:ln>
        </p:spPr>
      </p:cxnSp>
      <p:cxnSp>
        <p:nvCxnSpPr>
          <p:cNvPr id="831" name="Google Shape;831;p71"/>
          <p:cNvCxnSpPr>
            <a:stCxn id="822" idx="2"/>
            <a:endCxn id="824" idx="0"/>
          </p:cNvCxnSpPr>
          <p:nvPr/>
        </p:nvCxnSpPr>
        <p:spPr>
          <a:xfrm>
            <a:off x="7762229" y="2198261"/>
            <a:ext cx="583800" cy="185100"/>
          </a:xfrm>
          <a:prstGeom prst="straightConnector1">
            <a:avLst/>
          </a:prstGeom>
          <a:noFill/>
          <a:ln cap="flat" cmpd="sng" w="9525">
            <a:solidFill>
              <a:schemeClr val="dk2"/>
            </a:solidFill>
            <a:prstDash val="solid"/>
            <a:round/>
            <a:headEnd len="med" w="med" type="none"/>
            <a:tailEnd len="med" w="med" type="triangle"/>
          </a:ln>
        </p:spPr>
      </p:cxnSp>
      <p:cxnSp>
        <p:nvCxnSpPr>
          <p:cNvPr id="832" name="Google Shape;832;p71"/>
          <p:cNvCxnSpPr>
            <a:stCxn id="823" idx="2"/>
            <a:endCxn id="825" idx="0"/>
          </p:cNvCxnSpPr>
          <p:nvPr/>
        </p:nvCxnSpPr>
        <p:spPr>
          <a:xfrm>
            <a:off x="7156701" y="2772103"/>
            <a:ext cx="605400" cy="185100"/>
          </a:xfrm>
          <a:prstGeom prst="straightConnector1">
            <a:avLst/>
          </a:prstGeom>
          <a:noFill/>
          <a:ln cap="flat" cmpd="sng" w="9525">
            <a:solidFill>
              <a:schemeClr val="dk2"/>
            </a:solidFill>
            <a:prstDash val="solid"/>
            <a:round/>
            <a:headEnd len="med" w="med" type="none"/>
            <a:tailEnd len="med" w="med" type="triangle"/>
          </a:ln>
        </p:spPr>
      </p:cxnSp>
      <p:cxnSp>
        <p:nvCxnSpPr>
          <p:cNvPr id="833" name="Google Shape;833;p71"/>
          <p:cNvCxnSpPr>
            <a:stCxn id="824" idx="2"/>
            <a:endCxn id="825" idx="0"/>
          </p:cNvCxnSpPr>
          <p:nvPr/>
        </p:nvCxnSpPr>
        <p:spPr>
          <a:xfrm flipH="1">
            <a:off x="7762281" y="2772103"/>
            <a:ext cx="583800" cy="185100"/>
          </a:xfrm>
          <a:prstGeom prst="straightConnector1">
            <a:avLst/>
          </a:prstGeom>
          <a:noFill/>
          <a:ln cap="flat" cmpd="sng" w="9525">
            <a:solidFill>
              <a:schemeClr val="dk2"/>
            </a:solidFill>
            <a:prstDash val="solid"/>
            <a:round/>
            <a:headEnd len="med" w="med" type="none"/>
            <a:tailEnd len="med" w="med" type="triangle"/>
          </a:ln>
        </p:spPr>
      </p:cxnSp>
      <p:sp>
        <p:nvSpPr>
          <p:cNvPr id="834" name="Google Shape;834;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ProtoControl?</a:t>
            </a:r>
            <a:endParaRPr/>
          </a:p>
        </p:txBody>
      </p:sp>
      <p:sp>
        <p:nvSpPr>
          <p:cNvPr id="215" name="Google Shape;215;p27"/>
          <p:cNvSpPr txBox="1"/>
          <p:nvPr/>
        </p:nvSpPr>
        <p:spPr>
          <a:xfrm>
            <a:off x="107150" y="3151625"/>
            <a:ext cx="6081600" cy="141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The perfect middle ground between add on screen and all in one</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Included microcontroller</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We are a service not just a product</a:t>
            </a:r>
            <a:endParaRPr sz="1800">
              <a:solidFill>
                <a:schemeClr val="dk1"/>
              </a:solidFill>
              <a:latin typeface="Roboto"/>
              <a:ea typeface="Roboto"/>
              <a:cs typeface="Roboto"/>
              <a:sym typeface="Roboto"/>
            </a:endParaRPr>
          </a:p>
        </p:txBody>
      </p:sp>
      <p:pic>
        <p:nvPicPr>
          <p:cNvPr id="216" name="Google Shape;216;p27"/>
          <p:cNvPicPr preferRelativeResize="0"/>
          <p:nvPr/>
        </p:nvPicPr>
        <p:blipFill rotWithShape="1">
          <a:blip r:embed="rId3">
            <a:alphaModFix/>
          </a:blip>
          <a:srcRect b="17570" l="0" r="0" t="18585"/>
          <a:stretch/>
        </p:blipFill>
        <p:spPr>
          <a:xfrm>
            <a:off x="220275" y="1204975"/>
            <a:ext cx="3049075" cy="1946650"/>
          </a:xfrm>
          <a:prstGeom prst="rect">
            <a:avLst/>
          </a:prstGeom>
          <a:noFill/>
          <a:ln>
            <a:noFill/>
          </a:ln>
        </p:spPr>
      </p:pic>
      <p:pic>
        <p:nvPicPr>
          <p:cNvPr id="217" name="Google Shape;217;p27"/>
          <p:cNvPicPr preferRelativeResize="0"/>
          <p:nvPr/>
        </p:nvPicPr>
        <p:blipFill rotWithShape="1">
          <a:blip r:embed="rId4">
            <a:alphaModFix/>
          </a:blip>
          <a:srcRect b="0" l="-10200" r="10200" t="0"/>
          <a:stretch/>
        </p:blipFill>
        <p:spPr>
          <a:xfrm>
            <a:off x="6222475" y="1204975"/>
            <a:ext cx="2571750" cy="3429000"/>
          </a:xfrm>
          <a:prstGeom prst="rect">
            <a:avLst/>
          </a:prstGeom>
          <a:noFill/>
          <a:ln>
            <a:noFill/>
          </a:ln>
        </p:spPr>
      </p:pic>
      <p:sp>
        <p:nvSpPr>
          <p:cNvPr id="218" name="Google Shape;218;p27"/>
          <p:cNvSpPr/>
          <p:nvPr/>
        </p:nvSpPr>
        <p:spPr>
          <a:xfrm>
            <a:off x="4071525" y="1553875"/>
            <a:ext cx="1494900" cy="1065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900">
                <a:latin typeface="Roboto"/>
                <a:ea typeface="Roboto"/>
                <a:cs typeface="Roboto"/>
                <a:sym typeface="Roboto"/>
              </a:rPr>
              <a:t>?</a:t>
            </a:r>
            <a:endParaRPr sz="4900">
              <a:latin typeface="Roboto"/>
              <a:ea typeface="Roboto"/>
              <a:cs typeface="Roboto"/>
              <a:sym typeface="Roboto"/>
            </a:endParaRPr>
          </a:p>
        </p:txBody>
      </p:sp>
      <p:sp>
        <p:nvSpPr>
          <p:cNvPr id="219" name="Google Shape;219;p2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20" name="Google Shape;220;p27"/>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Parker Sexton</a:t>
            </a:r>
            <a:endParaRPr b="1" sz="13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sp>
        <p:nvSpPr>
          <p:cNvPr id="225" name="Google Shape;225;p2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26" name="Google Shape;226;p28"/>
          <p:cNvSpPr txBox="1"/>
          <p:nvPr>
            <p:ph idx="4294967295" type="title"/>
          </p:nvPr>
        </p:nvSpPr>
        <p:spPr>
          <a:xfrm>
            <a:off x="786675" y="795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 The Team</a:t>
            </a:r>
            <a:endParaRPr/>
          </a:p>
        </p:txBody>
      </p:sp>
      <p:pic>
        <p:nvPicPr>
          <p:cNvPr id="227" name="Google Shape;227;p28"/>
          <p:cNvPicPr preferRelativeResize="0"/>
          <p:nvPr/>
        </p:nvPicPr>
        <p:blipFill rotWithShape="1">
          <a:blip r:embed="rId3">
            <a:alphaModFix/>
          </a:blip>
          <a:srcRect b="21947" l="10759" r="10759" t="4404"/>
          <a:stretch/>
        </p:blipFill>
        <p:spPr>
          <a:xfrm>
            <a:off x="5579825" y="2862650"/>
            <a:ext cx="1532100" cy="1437900"/>
          </a:xfrm>
          <a:prstGeom prst="ellipse">
            <a:avLst/>
          </a:prstGeom>
          <a:noFill/>
          <a:ln>
            <a:noFill/>
          </a:ln>
        </p:spPr>
      </p:pic>
      <p:pic>
        <p:nvPicPr>
          <p:cNvPr id="228" name="Google Shape;228;p28"/>
          <p:cNvPicPr preferRelativeResize="0"/>
          <p:nvPr/>
        </p:nvPicPr>
        <p:blipFill>
          <a:blip r:embed="rId4">
            <a:alphaModFix/>
          </a:blip>
          <a:stretch>
            <a:fillRect/>
          </a:stretch>
        </p:blipFill>
        <p:spPr>
          <a:xfrm>
            <a:off x="2092550" y="2862650"/>
            <a:ext cx="1437900" cy="1437900"/>
          </a:xfrm>
          <a:prstGeom prst="ellipse">
            <a:avLst/>
          </a:prstGeom>
          <a:noFill/>
          <a:ln>
            <a:noFill/>
          </a:ln>
        </p:spPr>
      </p:pic>
      <p:pic>
        <p:nvPicPr>
          <p:cNvPr id="229" name="Google Shape;229;p28"/>
          <p:cNvPicPr preferRelativeResize="0"/>
          <p:nvPr/>
        </p:nvPicPr>
        <p:blipFill>
          <a:blip r:embed="rId5">
            <a:alphaModFix/>
          </a:blip>
          <a:stretch>
            <a:fillRect/>
          </a:stretch>
        </p:blipFill>
        <p:spPr>
          <a:xfrm>
            <a:off x="3865063" y="779988"/>
            <a:ext cx="1437900" cy="1437900"/>
          </a:xfrm>
          <a:prstGeom prst="ellipse">
            <a:avLst/>
          </a:prstGeom>
          <a:noFill/>
          <a:ln>
            <a:noFill/>
          </a:ln>
        </p:spPr>
      </p:pic>
      <p:pic>
        <p:nvPicPr>
          <p:cNvPr id="230" name="Google Shape;230;p28"/>
          <p:cNvPicPr preferRelativeResize="0"/>
          <p:nvPr/>
        </p:nvPicPr>
        <p:blipFill>
          <a:blip r:embed="rId6">
            <a:alphaModFix/>
          </a:blip>
          <a:stretch>
            <a:fillRect/>
          </a:stretch>
        </p:blipFill>
        <p:spPr>
          <a:xfrm>
            <a:off x="738075" y="780000"/>
            <a:ext cx="1437900" cy="1437900"/>
          </a:xfrm>
          <a:prstGeom prst="ellipse">
            <a:avLst/>
          </a:prstGeom>
          <a:noFill/>
          <a:ln>
            <a:noFill/>
          </a:ln>
        </p:spPr>
      </p:pic>
      <p:sp>
        <p:nvSpPr>
          <p:cNvPr id="231" name="Google Shape;231;p28"/>
          <p:cNvSpPr txBox="1"/>
          <p:nvPr/>
        </p:nvSpPr>
        <p:spPr>
          <a:xfrm>
            <a:off x="161925" y="2201100"/>
            <a:ext cx="25902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Kelly Mae Allen </a:t>
            </a:r>
            <a:r>
              <a:rPr lang="en" sz="1200">
                <a:solidFill>
                  <a:schemeClr val="lt1"/>
                </a:solidFill>
              </a:rPr>
              <a:t>(Team Lead)</a:t>
            </a:r>
            <a:endParaRPr sz="1200">
              <a:solidFill>
                <a:schemeClr val="lt1"/>
              </a:solidFill>
            </a:endParaRPr>
          </a:p>
          <a:p>
            <a:pPr indent="0" lvl="0" marL="0" rtl="0" algn="ctr">
              <a:spcBef>
                <a:spcPts val="0"/>
              </a:spcBef>
              <a:spcAft>
                <a:spcPts val="0"/>
              </a:spcAft>
              <a:buNone/>
            </a:pPr>
            <a:r>
              <a:rPr lang="en" sz="1200">
                <a:solidFill>
                  <a:schemeClr val="lt1"/>
                </a:solidFill>
              </a:rPr>
              <a:t>Enclosure modeling &amp; Power </a:t>
            </a:r>
            <a:endParaRPr sz="1200">
              <a:solidFill>
                <a:schemeClr val="lt1"/>
              </a:solidFill>
            </a:endParaRPr>
          </a:p>
          <a:p>
            <a:pPr indent="0" lvl="0" marL="0" rtl="0" algn="ctr">
              <a:spcBef>
                <a:spcPts val="0"/>
              </a:spcBef>
              <a:spcAft>
                <a:spcPts val="0"/>
              </a:spcAft>
              <a:buNone/>
            </a:pPr>
            <a:r>
              <a:rPr lang="en" sz="1200">
                <a:solidFill>
                  <a:schemeClr val="lt1"/>
                </a:solidFill>
              </a:rPr>
              <a:t>Embedded software integration</a:t>
            </a:r>
            <a:endParaRPr sz="1200">
              <a:solidFill>
                <a:schemeClr val="lt1"/>
              </a:solidFill>
            </a:endParaRPr>
          </a:p>
        </p:txBody>
      </p:sp>
      <p:sp>
        <p:nvSpPr>
          <p:cNvPr id="232" name="Google Shape;232;p28"/>
          <p:cNvSpPr txBox="1"/>
          <p:nvPr/>
        </p:nvSpPr>
        <p:spPr>
          <a:xfrm>
            <a:off x="5096375" y="4231575"/>
            <a:ext cx="24990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Abisha Fenn</a:t>
            </a:r>
            <a:endParaRPr b="1" sz="1200">
              <a:solidFill>
                <a:schemeClr val="lt1"/>
              </a:solidFill>
            </a:endParaRPr>
          </a:p>
          <a:p>
            <a:pPr indent="0" lvl="0" marL="0" rtl="0" algn="ctr">
              <a:spcBef>
                <a:spcPts val="0"/>
              </a:spcBef>
              <a:spcAft>
                <a:spcPts val="0"/>
              </a:spcAft>
              <a:buNone/>
            </a:pPr>
            <a:r>
              <a:rPr lang="en" sz="1200">
                <a:solidFill>
                  <a:schemeClr val="lt1"/>
                </a:solidFill>
              </a:rPr>
              <a:t>Serial Communication IC</a:t>
            </a:r>
            <a:endParaRPr sz="1200">
              <a:solidFill>
                <a:schemeClr val="lt1"/>
              </a:solidFill>
            </a:endParaRPr>
          </a:p>
          <a:p>
            <a:pPr indent="0" lvl="0" marL="0" rtl="0" algn="ctr">
              <a:spcBef>
                <a:spcPts val="0"/>
              </a:spcBef>
              <a:spcAft>
                <a:spcPts val="0"/>
              </a:spcAft>
              <a:buNone/>
            </a:pPr>
            <a:r>
              <a:rPr lang="en" sz="1200">
                <a:solidFill>
                  <a:schemeClr val="lt1"/>
                </a:solidFill>
              </a:rPr>
              <a:t>Enclosure Modeling &amp; Power </a:t>
            </a:r>
            <a:endParaRPr sz="1200">
              <a:solidFill>
                <a:schemeClr val="lt1"/>
              </a:solidFill>
            </a:endParaRPr>
          </a:p>
        </p:txBody>
      </p:sp>
      <p:sp>
        <p:nvSpPr>
          <p:cNvPr id="233" name="Google Shape;233;p28"/>
          <p:cNvSpPr txBox="1"/>
          <p:nvPr/>
        </p:nvSpPr>
        <p:spPr>
          <a:xfrm>
            <a:off x="1426100" y="4219500"/>
            <a:ext cx="27708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Nida Kosedagi</a:t>
            </a:r>
            <a:endParaRPr b="1" sz="1200">
              <a:solidFill>
                <a:schemeClr val="lt1"/>
              </a:solidFill>
            </a:endParaRPr>
          </a:p>
          <a:p>
            <a:pPr indent="0" lvl="0" marL="0" rtl="0" algn="ctr">
              <a:spcBef>
                <a:spcPts val="0"/>
              </a:spcBef>
              <a:spcAft>
                <a:spcPts val="0"/>
              </a:spcAft>
              <a:buNone/>
            </a:pPr>
            <a:r>
              <a:rPr lang="en" sz="1200">
                <a:solidFill>
                  <a:schemeClr val="lt1"/>
                </a:solidFill>
              </a:rPr>
              <a:t>Custom PCB Design </a:t>
            </a:r>
            <a:endParaRPr sz="1200">
              <a:solidFill>
                <a:schemeClr val="lt1"/>
              </a:solidFill>
            </a:endParaRPr>
          </a:p>
          <a:p>
            <a:pPr indent="0" lvl="0" marL="0" rtl="0" algn="ctr">
              <a:spcBef>
                <a:spcPts val="0"/>
              </a:spcBef>
              <a:spcAft>
                <a:spcPts val="0"/>
              </a:spcAft>
              <a:buNone/>
            </a:pPr>
            <a:r>
              <a:rPr lang="en" sz="1200">
                <a:solidFill>
                  <a:schemeClr val="lt1"/>
                </a:solidFill>
              </a:rPr>
              <a:t>Serial Communication IC</a:t>
            </a:r>
            <a:endParaRPr sz="1200">
              <a:solidFill>
                <a:schemeClr val="lt1"/>
              </a:solidFill>
            </a:endParaRPr>
          </a:p>
          <a:p>
            <a:pPr indent="0" lvl="0" marL="0" rtl="0" algn="ctr">
              <a:spcBef>
                <a:spcPts val="0"/>
              </a:spcBef>
              <a:spcAft>
                <a:spcPts val="0"/>
              </a:spcAft>
              <a:buNone/>
            </a:pPr>
            <a:r>
              <a:t/>
            </a:r>
            <a:endParaRPr>
              <a:solidFill>
                <a:schemeClr val="lt1"/>
              </a:solidFill>
            </a:endParaRPr>
          </a:p>
        </p:txBody>
      </p:sp>
      <p:sp>
        <p:nvSpPr>
          <p:cNvPr id="234" name="Google Shape;234;p28"/>
          <p:cNvSpPr txBox="1"/>
          <p:nvPr/>
        </p:nvSpPr>
        <p:spPr>
          <a:xfrm>
            <a:off x="6652575" y="2217900"/>
            <a:ext cx="25902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Will Wood</a:t>
            </a:r>
            <a:endParaRPr b="1" sz="1200">
              <a:solidFill>
                <a:schemeClr val="lt1"/>
              </a:solidFill>
            </a:endParaRPr>
          </a:p>
          <a:p>
            <a:pPr indent="0" lvl="0" marL="0" rtl="0" algn="ctr">
              <a:spcBef>
                <a:spcPts val="0"/>
              </a:spcBef>
              <a:spcAft>
                <a:spcPts val="0"/>
              </a:spcAft>
              <a:buNone/>
            </a:pPr>
            <a:r>
              <a:rPr lang="en" sz="1200">
                <a:solidFill>
                  <a:schemeClr val="lt1"/>
                </a:solidFill>
              </a:rPr>
              <a:t>Software and Website to Design Digital UI</a:t>
            </a:r>
            <a:endParaRPr sz="1200">
              <a:solidFill>
                <a:schemeClr val="lt1"/>
              </a:solidFill>
            </a:endParaRPr>
          </a:p>
        </p:txBody>
      </p:sp>
      <p:sp>
        <p:nvSpPr>
          <p:cNvPr id="235" name="Google Shape;235;p28"/>
          <p:cNvSpPr txBox="1"/>
          <p:nvPr/>
        </p:nvSpPr>
        <p:spPr>
          <a:xfrm>
            <a:off x="3172225" y="2217900"/>
            <a:ext cx="2823600" cy="7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Parker Sexton</a:t>
            </a:r>
            <a:r>
              <a:rPr lang="en" sz="1200">
                <a:solidFill>
                  <a:schemeClr val="lt1"/>
                </a:solidFill>
              </a:rPr>
              <a:t> (Project Sponsor)</a:t>
            </a:r>
            <a:endParaRPr sz="1200">
              <a:solidFill>
                <a:schemeClr val="lt1"/>
              </a:solidFill>
            </a:endParaRPr>
          </a:p>
          <a:p>
            <a:pPr indent="0" lvl="0" marL="0" rtl="0" algn="ctr">
              <a:spcBef>
                <a:spcPts val="0"/>
              </a:spcBef>
              <a:spcAft>
                <a:spcPts val="0"/>
              </a:spcAft>
              <a:buNone/>
            </a:pPr>
            <a:r>
              <a:rPr lang="en" sz="1200">
                <a:solidFill>
                  <a:schemeClr val="lt1"/>
                </a:solidFill>
              </a:rPr>
              <a:t>Embedded Software Integration</a:t>
            </a:r>
            <a:endParaRPr sz="1200">
              <a:solidFill>
                <a:schemeClr val="lt1"/>
              </a:solidFill>
            </a:endParaRPr>
          </a:p>
          <a:p>
            <a:pPr indent="0" lvl="0" marL="0" rtl="0" algn="ctr">
              <a:spcBef>
                <a:spcPts val="0"/>
              </a:spcBef>
              <a:spcAft>
                <a:spcPts val="0"/>
              </a:spcAft>
              <a:buNone/>
            </a:pPr>
            <a:r>
              <a:rPr lang="en" sz="1200">
                <a:solidFill>
                  <a:schemeClr val="lt1"/>
                </a:solidFill>
              </a:rPr>
              <a:t>Software/website, Custom PCB design </a:t>
            </a:r>
            <a:endParaRPr sz="1200">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pic>
        <p:nvPicPr>
          <p:cNvPr id="236" name="Google Shape;236;p28"/>
          <p:cNvPicPr preferRelativeResize="0"/>
          <p:nvPr/>
        </p:nvPicPr>
        <p:blipFill rotWithShape="1">
          <a:blip r:embed="rId7">
            <a:alphaModFix/>
          </a:blip>
          <a:srcRect b="17999" l="0" r="9305" t="0"/>
          <a:stretch/>
        </p:blipFill>
        <p:spPr>
          <a:xfrm>
            <a:off x="7246875" y="716100"/>
            <a:ext cx="1401600" cy="14379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p:nvPr/>
        </p:nvSpPr>
        <p:spPr>
          <a:xfrm>
            <a:off x="3440438" y="1190325"/>
            <a:ext cx="1136400" cy="9765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2" name="Google Shape;242;p29"/>
          <p:cNvSpPr/>
          <p:nvPr/>
        </p:nvSpPr>
        <p:spPr>
          <a:xfrm>
            <a:off x="3020288" y="2940325"/>
            <a:ext cx="1976700" cy="11925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3" name="Google Shape;243;p2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Functional Block Diagram </a:t>
            </a:r>
            <a:endParaRPr/>
          </a:p>
        </p:txBody>
      </p:sp>
      <p:pic>
        <p:nvPicPr>
          <p:cNvPr id="244" name="Google Shape;244;p29"/>
          <p:cNvPicPr preferRelativeResize="0"/>
          <p:nvPr/>
        </p:nvPicPr>
        <p:blipFill>
          <a:blip r:embed="rId3">
            <a:alphaModFix/>
          </a:blip>
          <a:stretch>
            <a:fillRect/>
          </a:stretch>
        </p:blipFill>
        <p:spPr>
          <a:xfrm>
            <a:off x="3040487" y="3042700"/>
            <a:ext cx="1889276" cy="826100"/>
          </a:xfrm>
          <a:prstGeom prst="rect">
            <a:avLst/>
          </a:prstGeom>
          <a:noFill/>
          <a:ln>
            <a:noFill/>
          </a:ln>
        </p:spPr>
      </p:pic>
      <p:sp>
        <p:nvSpPr>
          <p:cNvPr id="245" name="Google Shape;245;p29"/>
          <p:cNvSpPr txBox="1"/>
          <p:nvPr/>
        </p:nvSpPr>
        <p:spPr>
          <a:xfrm>
            <a:off x="3164275" y="3804750"/>
            <a:ext cx="166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Microcontroller</a:t>
            </a:r>
            <a:endParaRPr sz="1200">
              <a:solidFill>
                <a:schemeClr val="dk1"/>
              </a:solidFill>
              <a:latin typeface="Roboto"/>
              <a:ea typeface="Roboto"/>
              <a:cs typeface="Roboto"/>
              <a:sym typeface="Roboto"/>
            </a:endParaRPr>
          </a:p>
        </p:txBody>
      </p:sp>
      <p:pic>
        <p:nvPicPr>
          <p:cNvPr id="246" name="Google Shape;246;p29"/>
          <p:cNvPicPr preferRelativeResize="0"/>
          <p:nvPr/>
        </p:nvPicPr>
        <p:blipFill>
          <a:blip r:embed="rId4">
            <a:alphaModFix/>
          </a:blip>
          <a:stretch>
            <a:fillRect/>
          </a:stretch>
        </p:blipFill>
        <p:spPr>
          <a:xfrm rot="5400000">
            <a:off x="3639556" y="1119119"/>
            <a:ext cx="737650" cy="968605"/>
          </a:xfrm>
          <a:prstGeom prst="rect">
            <a:avLst/>
          </a:prstGeom>
          <a:noFill/>
          <a:ln>
            <a:noFill/>
          </a:ln>
        </p:spPr>
      </p:pic>
      <p:sp>
        <p:nvSpPr>
          <p:cNvPr id="247" name="Google Shape;247;p29"/>
          <p:cNvSpPr txBox="1"/>
          <p:nvPr/>
        </p:nvSpPr>
        <p:spPr>
          <a:xfrm>
            <a:off x="3616131" y="1846700"/>
            <a:ext cx="7845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Display</a:t>
            </a:r>
            <a:endParaRPr sz="1200">
              <a:solidFill>
                <a:schemeClr val="dk1"/>
              </a:solidFill>
              <a:latin typeface="Roboto"/>
              <a:ea typeface="Roboto"/>
              <a:cs typeface="Roboto"/>
              <a:sym typeface="Roboto"/>
            </a:endParaRPr>
          </a:p>
        </p:txBody>
      </p:sp>
      <p:sp>
        <p:nvSpPr>
          <p:cNvPr id="248" name="Google Shape;248;p29"/>
          <p:cNvSpPr/>
          <p:nvPr/>
        </p:nvSpPr>
        <p:spPr>
          <a:xfrm>
            <a:off x="391875" y="1486925"/>
            <a:ext cx="1608900" cy="2449200"/>
          </a:xfrm>
          <a:prstGeom prst="roundRect">
            <a:avLst>
              <a:gd fmla="val 16667"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9" name="Google Shape;249;p29"/>
          <p:cNvSpPr/>
          <p:nvPr/>
        </p:nvSpPr>
        <p:spPr>
          <a:xfrm>
            <a:off x="5999425" y="1190325"/>
            <a:ext cx="2421300" cy="12822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50" name="Google Shape;250;p29"/>
          <p:cNvPicPr preferRelativeResize="0"/>
          <p:nvPr/>
        </p:nvPicPr>
        <p:blipFill>
          <a:blip r:embed="rId5">
            <a:alphaModFix/>
          </a:blip>
          <a:stretch>
            <a:fillRect/>
          </a:stretch>
        </p:blipFill>
        <p:spPr>
          <a:xfrm>
            <a:off x="6471275" y="1240775"/>
            <a:ext cx="734776" cy="678825"/>
          </a:xfrm>
          <a:prstGeom prst="rect">
            <a:avLst/>
          </a:prstGeom>
          <a:noFill/>
          <a:ln>
            <a:noFill/>
          </a:ln>
        </p:spPr>
      </p:pic>
      <p:pic>
        <p:nvPicPr>
          <p:cNvPr id="251" name="Google Shape;251;p29"/>
          <p:cNvPicPr preferRelativeResize="0"/>
          <p:nvPr/>
        </p:nvPicPr>
        <p:blipFill>
          <a:blip r:embed="rId6">
            <a:alphaModFix/>
          </a:blip>
          <a:stretch>
            <a:fillRect/>
          </a:stretch>
        </p:blipFill>
        <p:spPr>
          <a:xfrm>
            <a:off x="6173229" y="1512425"/>
            <a:ext cx="298050" cy="536750"/>
          </a:xfrm>
          <a:prstGeom prst="rect">
            <a:avLst/>
          </a:prstGeom>
          <a:noFill/>
          <a:ln>
            <a:noFill/>
          </a:ln>
        </p:spPr>
      </p:pic>
      <p:pic>
        <p:nvPicPr>
          <p:cNvPr id="252" name="Google Shape;252;p29"/>
          <p:cNvPicPr preferRelativeResize="0"/>
          <p:nvPr/>
        </p:nvPicPr>
        <p:blipFill>
          <a:blip r:embed="rId7">
            <a:alphaModFix/>
          </a:blip>
          <a:stretch>
            <a:fillRect/>
          </a:stretch>
        </p:blipFill>
        <p:spPr>
          <a:xfrm flipH="1">
            <a:off x="6987515" y="1237625"/>
            <a:ext cx="1317800" cy="976500"/>
          </a:xfrm>
          <a:prstGeom prst="rect">
            <a:avLst/>
          </a:prstGeom>
          <a:noFill/>
          <a:ln>
            <a:noFill/>
          </a:ln>
        </p:spPr>
      </p:pic>
      <p:sp>
        <p:nvSpPr>
          <p:cNvPr id="253" name="Google Shape;253;p29"/>
          <p:cNvSpPr txBox="1"/>
          <p:nvPr/>
        </p:nvSpPr>
        <p:spPr>
          <a:xfrm>
            <a:off x="6377563" y="2135200"/>
            <a:ext cx="166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I2C </a:t>
            </a:r>
            <a:r>
              <a:rPr lang="en" sz="1200">
                <a:solidFill>
                  <a:schemeClr val="dk1"/>
                </a:solidFill>
                <a:latin typeface="Roboto"/>
                <a:ea typeface="Roboto"/>
                <a:cs typeface="Roboto"/>
                <a:sym typeface="Roboto"/>
              </a:rPr>
              <a:t>Peripherals</a:t>
            </a:r>
            <a:endParaRPr sz="1200">
              <a:solidFill>
                <a:schemeClr val="dk1"/>
              </a:solidFill>
              <a:latin typeface="Roboto"/>
              <a:ea typeface="Roboto"/>
              <a:cs typeface="Roboto"/>
              <a:sym typeface="Roboto"/>
            </a:endParaRPr>
          </a:p>
        </p:txBody>
      </p:sp>
      <p:sp>
        <p:nvSpPr>
          <p:cNvPr id="254" name="Google Shape;254;p29"/>
          <p:cNvSpPr/>
          <p:nvPr/>
        </p:nvSpPr>
        <p:spPr>
          <a:xfrm>
            <a:off x="6016525" y="2895475"/>
            <a:ext cx="2387100" cy="12822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5" name="Google Shape;255;p29"/>
          <p:cNvSpPr txBox="1"/>
          <p:nvPr/>
        </p:nvSpPr>
        <p:spPr>
          <a:xfrm>
            <a:off x="6834918" y="3864938"/>
            <a:ext cx="7845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Website</a:t>
            </a:r>
            <a:endParaRPr sz="1200">
              <a:solidFill>
                <a:schemeClr val="dk1"/>
              </a:solidFill>
              <a:latin typeface="Roboto"/>
              <a:ea typeface="Roboto"/>
              <a:cs typeface="Roboto"/>
              <a:sym typeface="Roboto"/>
            </a:endParaRPr>
          </a:p>
        </p:txBody>
      </p:sp>
      <p:pic>
        <p:nvPicPr>
          <p:cNvPr id="256" name="Google Shape;256;p29"/>
          <p:cNvPicPr preferRelativeResize="0"/>
          <p:nvPr/>
        </p:nvPicPr>
        <p:blipFill>
          <a:blip r:embed="rId8">
            <a:alphaModFix/>
          </a:blip>
          <a:stretch>
            <a:fillRect/>
          </a:stretch>
        </p:blipFill>
        <p:spPr>
          <a:xfrm>
            <a:off x="648750" y="1612550"/>
            <a:ext cx="1095150" cy="616025"/>
          </a:xfrm>
          <a:prstGeom prst="rect">
            <a:avLst/>
          </a:prstGeom>
          <a:noFill/>
          <a:ln>
            <a:noFill/>
          </a:ln>
        </p:spPr>
      </p:pic>
      <p:pic>
        <p:nvPicPr>
          <p:cNvPr id="257" name="Google Shape;257;p29"/>
          <p:cNvPicPr preferRelativeResize="0"/>
          <p:nvPr/>
        </p:nvPicPr>
        <p:blipFill>
          <a:blip r:embed="rId9">
            <a:alphaModFix/>
          </a:blip>
          <a:stretch>
            <a:fillRect/>
          </a:stretch>
        </p:blipFill>
        <p:spPr>
          <a:xfrm>
            <a:off x="712022" y="2142242"/>
            <a:ext cx="968602" cy="852260"/>
          </a:xfrm>
          <a:prstGeom prst="rect">
            <a:avLst/>
          </a:prstGeom>
          <a:noFill/>
          <a:ln>
            <a:noFill/>
          </a:ln>
        </p:spPr>
      </p:pic>
      <p:pic>
        <p:nvPicPr>
          <p:cNvPr id="258" name="Google Shape;258;p29"/>
          <p:cNvPicPr preferRelativeResize="0"/>
          <p:nvPr/>
        </p:nvPicPr>
        <p:blipFill>
          <a:blip r:embed="rId10">
            <a:alphaModFix/>
          </a:blip>
          <a:stretch>
            <a:fillRect/>
          </a:stretch>
        </p:blipFill>
        <p:spPr>
          <a:xfrm>
            <a:off x="785380" y="2994492"/>
            <a:ext cx="734776" cy="483384"/>
          </a:xfrm>
          <a:prstGeom prst="rect">
            <a:avLst/>
          </a:prstGeom>
          <a:noFill/>
          <a:ln>
            <a:noFill/>
          </a:ln>
        </p:spPr>
      </p:pic>
      <p:sp>
        <p:nvSpPr>
          <p:cNvPr id="259" name="Google Shape;259;p29"/>
          <p:cNvSpPr txBox="1"/>
          <p:nvPr/>
        </p:nvSpPr>
        <p:spPr>
          <a:xfrm>
            <a:off x="605265" y="3614875"/>
            <a:ext cx="109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User System</a:t>
            </a:r>
            <a:endParaRPr sz="1200">
              <a:solidFill>
                <a:schemeClr val="dk1"/>
              </a:solidFill>
              <a:latin typeface="Roboto"/>
              <a:ea typeface="Roboto"/>
              <a:cs typeface="Roboto"/>
              <a:sym typeface="Roboto"/>
            </a:endParaRPr>
          </a:p>
        </p:txBody>
      </p:sp>
      <p:cxnSp>
        <p:nvCxnSpPr>
          <p:cNvPr id="260" name="Google Shape;260;p29"/>
          <p:cNvCxnSpPr>
            <a:stCxn id="242" idx="0"/>
            <a:endCxn id="241" idx="2"/>
          </p:cNvCxnSpPr>
          <p:nvPr/>
        </p:nvCxnSpPr>
        <p:spPr>
          <a:xfrm rot="10800000">
            <a:off x="4008638" y="2166925"/>
            <a:ext cx="0" cy="773400"/>
          </a:xfrm>
          <a:prstGeom prst="straightConnector1">
            <a:avLst/>
          </a:prstGeom>
          <a:noFill/>
          <a:ln cap="flat" cmpd="sng" w="28575">
            <a:solidFill>
              <a:srgbClr val="4A86E8"/>
            </a:solidFill>
            <a:prstDash val="solid"/>
            <a:round/>
            <a:headEnd len="med" w="med" type="triangle"/>
            <a:tailEnd len="med" w="med" type="triangle"/>
          </a:ln>
        </p:spPr>
      </p:cxnSp>
      <p:cxnSp>
        <p:nvCxnSpPr>
          <p:cNvPr id="261" name="Google Shape;261;p29"/>
          <p:cNvCxnSpPr>
            <a:endCxn id="249" idx="1"/>
          </p:cNvCxnSpPr>
          <p:nvPr/>
        </p:nvCxnSpPr>
        <p:spPr>
          <a:xfrm flipH="1" rot="10800000">
            <a:off x="4541125" y="1831425"/>
            <a:ext cx="1458300" cy="647400"/>
          </a:xfrm>
          <a:prstGeom prst="bentConnector3">
            <a:avLst>
              <a:gd fmla="val 50000" name="adj1"/>
            </a:avLst>
          </a:prstGeom>
          <a:noFill/>
          <a:ln cap="flat" cmpd="sng" w="28575">
            <a:solidFill>
              <a:srgbClr val="4A86E8"/>
            </a:solidFill>
            <a:prstDash val="solid"/>
            <a:round/>
            <a:headEnd len="med" w="med" type="none"/>
            <a:tailEnd len="med" w="med" type="none"/>
          </a:ln>
        </p:spPr>
      </p:cxnSp>
      <p:cxnSp>
        <p:nvCxnSpPr>
          <p:cNvPr id="262" name="Google Shape;262;p29"/>
          <p:cNvCxnSpPr/>
          <p:nvPr/>
        </p:nvCxnSpPr>
        <p:spPr>
          <a:xfrm flipH="1">
            <a:off x="4526675" y="2456975"/>
            <a:ext cx="7200" cy="509100"/>
          </a:xfrm>
          <a:prstGeom prst="straightConnector1">
            <a:avLst/>
          </a:prstGeom>
          <a:noFill/>
          <a:ln cap="flat" cmpd="sng" w="28575">
            <a:solidFill>
              <a:srgbClr val="4A86E8"/>
            </a:solidFill>
            <a:prstDash val="solid"/>
            <a:round/>
            <a:headEnd len="med" w="med" type="none"/>
            <a:tailEnd len="med" w="med" type="triangle"/>
          </a:ln>
        </p:spPr>
      </p:cxnSp>
      <p:cxnSp>
        <p:nvCxnSpPr>
          <p:cNvPr id="263" name="Google Shape;263;p29"/>
          <p:cNvCxnSpPr>
            <a:stCxn id="242" idx="3"/>
            <a:endCxn id="254" idx="1"/>
          </p:cNvCxnSpPr>
          <p:nvPr/>
        </p:nvCxnSpPr>
        <p:spPr>
          <a:xfrm>
            <a:off x="4996988" y="3536575"/>
            <a:ext cx="1019400" cy="0"/>
          </a:xfrm>
          <a:prstGeom prst="straightConnector1">
            <a:avLst/>
          </a:prstGeom>
          <a:noFill/>
          <a:ln cap="flat" cmpd="sng" w="28575">
            <a:solidFill>
              <a:srgbClr val="4A86E8"/>
            </a:solidFill>
            <a:prstDash val="solid"/>
            <a:round/>
            <a:headEnd len="med" w="med" type="triangle"/>
            <a:tailEnd len="med" w="med" type="triangle"/>
          </a:ln>
        </p:spPr>
      </p:cxnSp>
      <p:cxnSp>
        <p:nvCxnSpPr>
          <p:cNvPr id="264" name="Google Shape;264;p29"/>
          <p:cNvCxnSpPr>
            <a:endCxn id="244" idx="1"/>
          </p:cNvCxnSpPr>
          <p:nvPr/>
        </p:nvCxnSpPr>
        <p:spPr>
          <a:xfrm>
            <a:off x="1994387" y="3450350"/>
            <a:ext cx="1046100" cy="5400"/>
          </a:xfrm>
          <a:prstGeom prst="straightConnector1">
            <a:avLst/>
          </a:prstGeom>
          <a:noFill/>
          <a:ln cap="flat" cmpd="sng" w="28575">
            <a:solidFill>
              <a:srgbClr val="FF0000"/>
            </a:solidFill>
            <a:prstDash val="solid"/>
            <a:round/>
            <a:headEnd len="med" w="med" type="triangle"/>
            <a:tailEnd len="med" w="med" type="triangle"/>
          </a:ln>
        </p:spPr>
      </p:cxnSp>
      <p:sp>
        <p:nvSpPr>
          <p:cNvPr id="265" name="Google Shape;265;p29"/>
          <p:cNvSpPr txBox="1"/>
          <p:nvPr/>
        </p:nvSpPr>
        <p:spPr>
          <a:xfrm>
            <a:off x="2210900" y="3153110"/>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UART</a:t>
            </a:r>
            <a:endParaRPr b="1" sz="1300">
              <a:solidFill>
                <a:schemeClr val="dk1"/>
              </a:solidFill>
              <a:latin typeface="Roboto"/>
              <a:ea typeface="Roboto"/>
              <a:cs typeface="Roboto"/>
              <a:sym typeface="Roboto"/>
            </a:endParaRPr>
          </a:p>
        </p:txBody>
      </p:sp>
      <p:sp>
        <p:nvSpPr>
          <p:cNvPr id="266" name="Google Shape;266;p29"/>
          <p:cNvSpPr txBox="1"/>
          <p:nvPr/>
        </p:nvSpPr>
        <p:spPr>
          <a:xfrm>
            <a:off x="5229238" y="324233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WIFI</a:t>
            </a:r>
            <a:endParaRPr b="1" sz="1300">
              <a:solidFill>
                <a:schemeClr val="dk1"/>
              </a:solidFill>
              <a:latin typeface="Roboto"/>
              <a:ea typeface="Roboto"/>
              <a:cs typeface="Roboto"/>
              <a:sym typeface="Roboto"/>
            </a:endParaRPr>
          </a:p>
        </p:txBody>
      </p:sp>
      <p:sp>
        <p:nvSpPr>
          <p:cNvPr id="267" name="Google Shape;267;p29"/>
          <p:cNvSpPr txBox="1"/>
          <p:nvPr/>
        </p:nvSpPr>
        <p:spPr>
          <a:xfrm>
            <a:off x="4629338" y="216693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I2C</a:t>
            </a:r>
            <a:endParaRPr b="1" sz="1300">
              <a:solidFill>
                <a:schemeClr val="dk1"/>
              </a:solidFill>
              <a:latin typeface="Roboto"/>
              <a:ea typeface="Roboto"/>
              <a:cs typeface="Roboto"/>
              <a:sym typeface="Roboto"/>
            </a:endParaRPr>
          </a:p>
        </p:txBody>
      </p:sp>
      <p:sp>
        <p:nvSpPr>
          <p:cNvPr id="268" name="Google Shape;268;p2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9" name="Google Shape;269;p29"/>
          <p:cNvSpPr txBox="1"/>
          <p:nvPr/>
        </p:nvSpPr>
        <p:spPr>
          <a:xfrm rot="-5400000">
            <a:off x="3504913" y="232023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SPI</a:t>
            </a:r>
            <a:endParaRPr b="1" sz="1300">
              <a:solidFill>
                <a:schemeClr val="dk1"/>
              </a:solidFill>
              <a:latin typeface="Roboto"/>
              <a:ea typeface="Roboto"/>
              <a:cs typeface="Roboto"/>
              <a:sym typeface="Roboto"/>
            </a:endParaRPr>
          </a:p>
        </p:txBody>
      </p:sp>
      <p:pic>
        <p:nvPicPr>
          <p:cNvPr id="270" name="Google Shape;270;p29"/>
          <p:cNvPicPr preferRelativeResize="0"/>
          <p:nvPr/>
        </p:nvPicPr>
        <p:blipFill>
          <a:blip r:embed="rId11">
            <a:alphaModFix/>
          </a:blip>
          <a:stretch>
            <a:fillRect/>
          </a:stretch>
        </p:blipFill>
        <p:spPr>
          <a:xfrm>
            <a:off x="6198913" y="2850775"/>
            <a:ext cx="2143125" cy="137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Flow Diagram</a:t>
            </a:r>
            <a:endParaRPr/>
          </a:p>
        </p:txBody>
      </p:sp>
      <p:sp>
        <p:nvSpPr>
          <p:cNvPr id="276" name="Google Shape;276;p30"/>
          <p:cNvSpPr/>
          <p:nvPr/>
        </p:nvSpPr>
        <p:spPr>
          <a:xfrm>
            <a:off x="371150" y="1867750"/>
            <a:ext cx="2618700" cy="28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7" name="Google Shape;277;p30"/>
          <p:cNvSpPr/>
          <p:nvPr/>
        </p:nvSpPr>
        <p:spPr>
          <a:xfrm>
            <a:off x="3157800" y="1867750"/>
            <a:ext cx="2618700" cy="28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8" name="Google Shape;278;p30"/>
          <p:cNvSpPr/>
          <p:nvPr/>
        </p:nvSpPr>
        <p:spPr>
          <a:xfrm>
            <a:off x="5944450" y="1867750"/>
            <a:ext cx="2618700" cy="28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9" name="Google Shape;279;p30"/>
          <p:cNvSpPr txBox="1"/>
          <p:nvPr/>
        </p:nvSpPr>
        <p:spPr>
          <a:xfrm>
            <a:off x="272400" y="1212250"/>
            <a:ext cx="28854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Designing of User Interface</a:t>
            </a:r>
            <a:endParaRPr sz="1800">
              <a:solidFill>
                <a:schemeClr val="dk1"/>
              </a:solidFill>
              <a:latin typeface="Roboto"/>
              <a:ea typeface="Roboto"/>
              <a:cs typeface="Roboto"/>
              <a:sym typeface="Roboto"/>
            </a:endParaRPr>
          </a:p>
        </p:txBody>
      </p:sp>
      <p:sp>
        <p:nvSpPr>
          <p:cNvPr id="280" name="Google Shape;280;p30"/>
          <p:cNvSpPr txBox="1"/>
          <p:nvPr/>
        </p:nvSpPr>
        <p:spPr>
          <a:xfrm>
            <a:off x="3059550" y="1200550"/>
            <a:ext cx="2815200" cy="5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Implementation With User System</a:t>
            </a:r>
            <a:endParaRPr sz="1800">
              <a:solidFill>
                <a:schemeClr val="dk1"/>
              </a:solidFill>
              <a:latin typeface="Roboto"/>
              <a:ea typeface="Roboto"/>
              <a:cs typeface="Roboto"/>
              <a:sym typeface="Roboto"/>
            </a:endParaRPr>
          </a:p>
        </p:txBody>
      </p:sp>
      <p:sp>
        <p:nvSpPr>
          <p:cNvPr id="281" name="Google Shape;281;p30"/>
          <p:cNvSpPr txBox="1"/>
          <p:nvPr/>
        </p:nvSpPr>
        <p:spPr>
          <a:xfrm>
            <a:off x="5846200" y="1200550"/>
            <a:ext cx="28152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Functionality While User System is Running</a:t>
            </a:r>
            <a:endParaRPr sz="1800">
              <a:solidFill>
                <a:schemeClr val="dk1"/>
              </a:solidFill>
              <a:latin typeface="Roboto"/>
              <a:ea typeface="Roboto"/>
              <a:cs typeface="Roboto"/>
              <a:sym typeface="Roboto"/>
            </a:endParaRPr>
          </a:p>
        </p:txBody>
      </p:sp>
      <p:sp>
        <p:nvSpPr>
          <p:cNvPr id="282" name="Google Shape;282;p30"/>
          <p:cNvSpPr/>
          <p:nvPr/>
        </p:nvSpPr>
        <p:spPr>
          <a:xfrm>
            <a:off x="889050" y="1983175"/>
            <a:ext cx="1652100" cy="554700"/>
          </a:xfrm>
          <a:prstGeom prst="rect">
            <a:avLst/>
          </a:prstGeom>
          <a:solidFill>
            <a:srgbClr val="4372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Chooses Layout of Components</a:t>
            </a:r>
            <a:endParaRPr sz="1200">
              <a:solidFill>
                <a:schemeClr val="lt1"/>
              </a:solidFill>
              <a:latin typeface="Roboto"/>
              <a:ea typeface="Roboto"/>
              <a:cs typeface="Roboto"/>
              <a:sym typeface="Roboto"/>
            </a:endParaRPr>
          </a:p>
        </p:txBody>
      </p:sp>
      <p:sp>
        <p:nvSpPr>
          <p:cNvPr id="283" name="Google Shape;283;p30"/>
          <p:cNvSpPr/>
          <p:nvPr/>
        </p:nvSpPr>
        <p:spPr>
          <a:xfrm>
            <a:off x="889050" y="2676625"/>
            <a:ext cx="1652100" cy="554700"/>
          </a:xfrm>
          <a:prstGeom prst="rect">
            <a:avLst/>
          </a:prstGeom>
          <a:solidFill>
            <a:srgbClr val="4372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Configures Component Properties</a:t>
            </a:r>
            <a:endParaRPr sz="1200">
              <a:solidFill>
                <a:schemeClr val="lt1"/>
              </a:solidFill>
              <a:latin typeface="Roboto"/>
              <a:ea typeface="Roboto"/>
              <a:cs typeface="Roboto"/>
              <a:sym typeface="Roboto"/>
            </a:endParaRPr>
          </a:p>
        </p:txBody>
      </p:sp>
      <p:sp>
        <p:nvSpPr>
          <p:cNvPr id="284" name="Google Shape;284;p30"/>
          <p:cNvSpPr/>
          <p:nvPr/>
        </p:nvSpPr>
        <p:spPr>
          <a:xfrm>
            <a:off x="889050" y="3370075"/>
            <a:ext cx="1652100" cy="55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Website Compiles Placement and Configuration</a:t>
            </a:r>
            <a:endParaRPr sz="1200">
              <a:solidFill>
                <a:schemeClr val="lt1"/>
              </a:solidFill>
              <a:latin typeface="Roboto"/>
              <a:ea typeface="Roboto"/>
              <a:cs typeface="Roboto"/>
              <a:sym typeface="Roboto"/>
            </a:endParaRPr>
          </a:p>
        </p:txBody>
      </p:sp>
      <p:sp>
        <p:nvSpPr>
          <p:cNvPr id="285" name="Google Shape;285;p30"/>
          <p:cNvSpPr/>
          <p:nvPr/>
        </p:nvSpPr>
        <p:spPr>
          <a:xfrm>
            <a:off x="889050" y="4063525"/>
            <a:ext cx="1652100" cy="55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Website Produces Configuration Commands</a:t>
            </a:r>
            <a:endParaRPr sz="1200">
              <a:solidFill>
                <a:schemeClr val="lt1"/>
              </a:solidFill>
              <a:latin typeface="Roboto"/>
              <a:ea typeface="Roboto"/>
              <a:cs typeface="Roboto"/>
              <a:sym typeface="Roboto"/>
            </a:endParaRPr>
          </a:p>
        </p:txBody>
      </p:sp>
      <p:sp>
        <p:nvSpPr>
          <p:cNvPr id="286" name="Google Shape;286;p30"/>
          <p:cNvSpPr/>
          <p:nvPr/>
        </p:nvSpPr>
        <p:spPr>
          <a:xfrm>
            <a:off x="3641100" y="1978525"/>
            <a:ext cx="1652100" cy="554700"/>
          </a:xfrm>
          <a:prstGeom prst="rect">
            <a:avLst/>
          </a:prstGeom>
          <a:solidFill>
            <a:srgbClr val="437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Implements Configuration Commands</a:t>
            </a:r>
            <a:endParaRPr sz="1200">
              <a:solidFill>
                <a:schemeClr val="lt1"/>
              </a:solidFill>
              <a:latin typeface="Roboto"/>
              <a:ea typeface="Roboto"/>
              <a:cs typeface="Roboto"/>
              <a:sym typeface="Roboto"/>
            </a:endParaRPr>
          </a:p>
        </p:txBody>
      </p:sp>
      <p:sp>
        <p:nvSpPr>
          <p:cNvPr id="287" name="Google Shape;287;p30"/>
          <p:cNvSpPr/>
          <p:nvPr/>
        </p:nvSpPr>
        <p:spPr>
          <a:xfrm>
            <a:off x="3641100" y="2671975"/>
            <a:ext cx="1652100" cy="554700"/>
          </a:xfrm>
          <a:prstGeom prst="rect">
            <a:avLst/>
          </a:prstGeom>
          <a:solidFill>
            <a:srgbClr val="437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Implements Component Output Receiver </a:t>
            </a:r>
            <a:endParaRPr sz="1200">
              <a:solidFill>
                <a:schemeClr val="lt1"/>
              </a:solidFill>
              <a:latin typeface="Roboto"/>
              <a:ea typeface="Roboto"/>
              <a:cs typeface="Roboto"/>
              <a:sym typeface="Roboto"/>
            </a:endParaRPr>
          </a:p>
        </p:txBody>
      </p:sp>
      <p:sp>
        <p:nvSpPr>
          <p:cNvPr id="288" name="Google Shape;288;p30"/>
          <p:cNvSpPr/>
          <p:nvPr/>
        </p:nvSpPr>
        <p:spPr>
          <a:xfrm>
            <a:off x="3641100" y="3365425"/>
            <a:ext cx="1652100" cy="554700"/>
          </a:xfrm>
          <a:prstGeom prst="rect">
            <a:avLst/>
          </a:prstGeom>
          <a:solidFill>
            <a:srgbClr val="437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Implements Read and Write Commands </a:t>
            </a:r>
            <a:endParaRPr sz="1200">
              <a:solidFill>
                <a:schemeClr val="lt1"/>
              </a:solidFill>
              <a:latin typeface="Roboto"/>
              <a:ea typeface="Roboto"/>
              <a:cs typeface="Roboto"/>
              <a:sym typeface="Roboto"/>
            </a:endParaRPr>
          </a:p>
        </p:txBody>
      </p:sp>
      <p:sp>
        <p:nvSpPr>
          <p:cNvPr id="289" name="Google Shape;289;p30"/>
          <p:cNvSpPr/>
          <p:nvPr/>
        </p:nvSpPr>
        <p:spPr>
          <a:xfrm>
            <a:off x="3641100" y="4058875"/>
            <a:ext cx="1652100" cy="554700"/>
          </a:xfrm>
          <a:prstGeom prst="rect">
            <a:avLst/>
          </a:prstGeom>
          <a:solidFill>
            <a:srgbClr val="437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Connects System UART Channels</a:t>
            </a:r>
            <a:endParaRPr sz="1200">
              <a:solidFill>
                <a:schemeClr val="lt1"/>
              </a:solidFill>
              <a:latin typeface="Roboto"/>
              <a:ea typeface="Roboto"/>
              <a:cs typeface="Roboto"/>
              <a:sym typeface="Roboto"/>
            </a:endParaRPr>
          </a:p>
        </p:txBody>
      </p:sp>
      <p:sp>
        <p:nvSpPr>
          <p:cNvPr id="290" name="Google Shape;290;p30"/>
          <p:cNvSpPr/>
          <p:nvPr/>
        </p:nvSpPr>
        <p:spPr>
          <a:xfrm>
            <a:off x="6393150" y="1978525"/>
            <a:ext cx="1686600" cy="55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Protocontrol Monitors UART Channel for Commands</a:t>
            </a:r>
            <a:endParaRPr sz="1200">
              <a:solidFill>
                <a:schemeClr val="lt1"/>
              </a:solidFill>
              <a:latin typeface="Roboto"/>
              <a:ea typeface="Roboto"/>
              <a:cs typeface="Roboto"/>
              <a:sym typeface="Roboto"/>
            </a:endParaRPr>
          </a:p>
        </p:txBody>
      </p:sp>
      <p:sp>
        <p:nvSpPr>
          <p:cNvPr id="291" name="Google Shape;291;p30"/>
          <p:cNvSpPr/>
          <p:nvPr/>
        </p:nvSpPr>
        <p:spPr>
          <a:xfrm>
            <a:off x="6393250" y="2671975"/>
            <a:ext cx="1686600" cy="55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Protocontrol Monitors Component State</a:t>
            </a:r>
            <a:endParaRPr sz="1200">
              <a:solidFill>
                <a:schemeClr val="lt1"/>
              </a:solidFill>
              <a:latin typeface="Roboto"/>
              <a:ea typeface="Roboto"/>
              <a:cs typeface="Roboto"/>
              <a:sym typeface="Roboto"/>
            </a:endParaRPr>
          </a:p>
        </p:txBody>
      </p:sp>
      <p:sp>
        <p:nvSpPr>
          <p:cNvPr id="292" name="Google Shape;292;p30"/>
          <p:cNvSpPr/>
          <p:nvPr/>
        </p:nvSpPr>
        <p:spPr>
          <a:xfrm>
            <a:off x="6393250" y="3365425"/>
            <a:ext cx="1686600" cy="55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Protocontrol Sends Component State Updates</a:t>
            </a:r>
            <a:endParaRPr sz="1200">
              <a:solidFill>
                <a:schemeClr val="lt1"/>
              </a:solidFill>
              <a:latin typeface="Roboto"/>
              <a:ea typeface="Roboto"/>
              <a:cs typeface="Roboto"/>
              <a:sym typeface="Roboto"/>
            </a:endParaRPr>
          </a:p>
        </p:txBody>
      </p:sp>
      <p:sp>
        <p:nvSpPr>
          <p:cNvPr id="293" name="Google Shape;293;p30"/>
          <p:cNvSpPr/>
          <p:nvPr/>
        </p:nvSpPr>
        <p:spPr>
          <a:xfrm>
            <a:off x="6393250" y="4058875"/>
            <a:ext cx="1686600" cy="554700"/>
          </a:xfrm>
          <a:prstGeom prst="rect">
            <a:avLst/>
          </a:prstGeom>
          <a:solidFill>
            <a:srgbClr val="437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Monitors UART Channel for Component State</a:t>
            </a:r>
            <a:endParaRPr sz="1200">
              <a:solidFill>
                <a:schemeClr val="lt1"/>
              </a:solidFill>
              <a:latin typeface="Roboto"/>
              <a:ea typeface="Roboto"/>
              <a:cs typeface="Roboto"/>
              <a:sym typeface="Roboto"/>
            </a:endParaRPr>
          </a:p>
        </p:txBody>
      </p:sp>
      <p:cxnSp>
        <p:nvCxnSpPr>
          <p:cNvPr id="294" name="Google Shape;294;p30"/>
          <p:cNvCxnSpPr>
            <a:stCxn id="282" idx="1"/>
            <a:endCxn id="283" idx="1"/>
          </p:cNvCxnSpPr>
          <p:nvPr/>
        </p:nvCxnSpPr>
        <p:spPr>
          <a:xfrm>
            <a:off x="889050" y="2260525"/>
            <a:ext cx="600" cy="693600"/>
          </a:xfrm>
          <a:prstGeom prst="bentConnector3">
            <a:avLst>
              <a:gd fmla="val -39687500" name="adj1"/>
            </a:avLst>
          </a:prstGeom>
          <a:noFill/>
          <a:ln cap="flat" cmpd="sng" w="9525">
            <a:solidFill>
              <a:schemeClr val="dk2"/>
            </a:solidFill>
            <a:prstDash val="solid"/>
            <a:round/>
            <a:headEnd len="med" w="med" type="none"/>
            <a:tailEnd len="med" w="med" type="stealth"/>
          </a:ln>
        </p:spPr>
      </p:cxnSp>
      <p:cxnSp>
        <p:nvCxnSpPr>
          <p:cNvPr id="295" name="Google Shape;295;p30"/>
          <p:cNvCxnSpPr>
            <a:endCxn id="284" idx="1"/>
          </p:cNvCxnSpPr>
          <p:nvPr/>
        </p:nvCxnSpPr>
        <p:spPr>
          <a:xfrm rot="5400000">
            <a:off x="546450" y="3297625"/>
            <a:ext cx="692400" cy="7200"/>
          </a:xfrm>
          <a:prstGeom prst="bentConnector4">
            <a:avLst>
              <a:gd fmla="val 18674" name="adj1"/>
              <a:gd fmla="val 3346875" name="adj2"/>
            </a:avLst>
          </a:prstGeom>
          <a:noFill/>
          <a:ln cap="flat" cmpd="sng" w="9525">
            <a:solidFill>
              <a:schemeClr val="dk2"/>
            </a:solidFill>
            <a:prstDash val="solid"/>
            <a:round/>
            <a:headEnd len="med" w="med" type="none"/>
            <a:tailEnd len="med" w="med" type="stealth"/>
          </a:ln>
        </p:spPr>
      </p:cxnSp>
      <p:cxnSp>
        <p:nvCxnSpPr>
          <p:cNvPr id="296" name="Google Shape;296;p30"/>
          <p:cNvCxnSpPr>
            <a:endCxn id="285" idx="1"/>
          </p:cNvCxnSpPr>
          <p:nvPr/>
        </p:nvCxnSpPr>
        <p:spPr>
          <a:xfrm rot="5400000">
            <a:off x="546600" y="3991225"/>
            <a:ext cx="692100" cy="7200"/>
          </a:xfrm>
          <a:prstGeom prst="bentConnector4">
            <a:avLst>
              <a:gd fmla="val 29963" name="adj1"/>
              <a:gd fmla="val 3407292" name="adj2"/>
            </a:avLst>
          </a:prstGeom>
          <a:noFill/>
          <a:ln cap="flat" cmpd="sng" w="9525">
            <a:solidFill>
              <a:schemeClr val="dk2"/>
            </a:solidFill>
            <a:prstDash val="solid"/>
            <a:round/>
            <a:headEnd len="med" w="med" type="none"/>
            <a:tailEnd len="med" w="med" type="stealth"/>
          </a:ln>
        </p:spPr>
      </p:cxnSp>
      <p:cxnSp>
        <p:nvCxnSpPr>
          <p:cNvPr id="297" name="Google Shape;297;p30"/>
          <p:cNvCxnSpPr>
            <a:stCxn id="285" idx="3"/>
            <a:endCxn id="286" idx="1"/>
          </p:cNvCxnSpPr>
          <p:nvPr/>
        </p:nvCxnSpPr>
        <p:spPr>
          <a:xfrm flipH="1" rot="10800000">
            <a:off x="2541150" y="2255875"/>
            <a:ext cx="1100100" cy="2085000"/>
          </a:xfrm>
          <a:prstGeom prst="bentConnector3">
            <a:avLst>
              <a:gd fmla="val 49993" name="adj1"/>
            </a:avLst>
          </a:prstGeom>
          <a:noFill/>
          <a:ln cap="flat" cmpd="sng" w="19050">
            <a:solidFill>
              <a:schemeClr val="dk2"/>
            </a:solidFill>
            <a:prstDash val="solid"/>
            <a:round/>
            <a:headEnd len="med" w="med" type="none"/>
            <a:tailEnd len="med" w="med" type="stealth"/>
          </a:ln>
        </p:spPr>
      </p:cxnSp>
      <p:cxnSp>
        <p:nvCxnSpPr>
          <p:cNvPr id="298" name="Google Shape;298;p30"/>
          <p:cNvCxnSpPr>
            <a:endCxn id="287" idx="1"/>
          </p:cNvCxnSpPr>
          <p:nvPr/>
        </p:nvCxnSpPr>
        <p:spPr>
          <a:xfrm rot="5400000">
            <a:off x="3306300" y="2607625"/>
            <a:ext cx="676500" cy="6900"/>
          </a:xfrm>
          <a:prstGeom prst="bentConnector4">
            <a:avLst>
              <a:gd fmla="val 29501" name="adj1"/>
              <a:gd fmla="val 3551087" name="adj2"/>
            </a:avLst>
          </a:prstGeom>
          <a:noFill/>
          <a:ln cap="flat" cmpd="sng" w="9525">
            <a:solidFill>
              <a:schemeClr val="dk2"/>
            </a:solidFill>
            <a:prstDash val="solid"/>
            <a:round/>
            <a:headEnd len="med" w="med" type="none"/>
            <a:tailEnd len="med" w="med" type="stealth"/>
          </a:ln>
        </p:spPr>
      </p:cxnSp>
      <p:cxnSp>
        <p:nvCxnSpPr>
          <p:cNvPr id="299" name="Google Shape;299;p30"/>
          <p:cNvCxnSpPr>
            <a:endCxn id="288" idx="1"/>
          </p:cNvCxnSpPr>
          <p:nvPr/>
        </p:nvCxnSpPr>
        <p:spPr>
          <a:xfrm rot="5400000">
            <a:off x="3248400" y="3238975"/>
            <a:ext cx="796500" cy="11100"/>
          </a:xfrm>
          <a:prstGeom prst="bentConnector4">
            <a:avLst>
              <a:gd fmla="val 32589" name="adj1"/>
              <a:gd fmla="val 2245270" name="adj2"/>
            </a:avLst>
          </a:prstGeom>
          <a:noFill/>
          <a:ln cap="flat" cmpd="sng" w="9525">
            <a:solidFill>
              <a:schemeClr val="dk2"/>
            </a:solidFill>
            <a:prstDash val="solid"/>
            <a:round/>
            <a:headEnd len="med" w="med" type="none"/>
            <a:tailEnd len="med" w="med" type="stealth"/>
          </a:ln>
        </p:spPr>
      </p:cxnSp>
      <p:cxnSp>
        <p:nvCxnSpPr>
          <p:cNvPr id="300" name="Google Shape;300;p30"/>
          <p:cNvCxnSpPr>
            <a:endCxn id="289" idx="1"/>
          </p:cNvCxnSpPr>
          <p:nvPr/>
        </p:nvCxnSpPr>
        <p:spPr>
          <a:xfrm rot="5400000">
            <a:off x="3240600" y="3931225"/>
            <a:ext cx="805500" cy="4500"/>
          </a:xfrm>
          <a:prstGeom prst="bentConnector4">
            <a:avLst>
              <a:gd fmla="val 32784" name="adj1"/>
              <a:gd fmla="val 5391667" name="adj2"/>
            </a:avLst>
          </a:prstGeom>
          <a:noFill/>
          <a:ln cap="flat" cmpd="sng" w="9525">
            <a:solidFill>
              <a:schemeClr val="dk2"/>
            </a:solidFill>
            <a:prstDash val="solid"/>
            <a:round/>
            <a:headEnd len="med" w="med" type="none"/>
            <a:tailEnd len="med" w="med" type="stealth"/>
          </a:ln>
        </p:spPr>
      </p:cxnSp>
      <p:cxnSp>
        <p:nvCxnSpPr>
          <p:cNvPr id="301" name="Google Shape;301;p30"/>
          <p:cNvCxnSpPr/>
          <p:nvPr/>
        </p:nvCxnSpPr>
        <p:spPr>
          <a:xfrm flipH="1" rot="10800000">
            <a:off x="5286150" y="2253550"/>
            <a:ext cx="1100100" cy="2085000"/>
          </a:xfrm>
          <a:prstGeom prst="bentConnector3">
            <a:avLst>
              <a:gd fmla="val 49993" name="adj1"/>
            </a:avLst>
          </a:prstGeom>
          <a:noFill/>
          <a:ln cap="flat" cmpd="sng" w="19050">
            <a:solidFill>
              <a:schemeClr val="dk2"/>
            </a:solidFill>
            <a:prstDash val="solid"/>
            <a:round/>
            <a:headEnd len="med" w="med" type="none"/>
            <a:tailEnd len="med" w="med" type="stealth"/>
          </a:ln>
        </p:spPr>
      </p:cxnSp>
      <p:cxnSp>
        <p:nvCxnSpPr>
          <p:cNvPr id="302" name="Google Shape;302;p30"/>
          <p:cNvCxnSpPr>
            <a:endCxn id="291" idx="1"/>
          </p:cNvCxnSpPr>
          <p:nvPr/>
        </p:nvCxnSpPr>
        <p:spPr>
          <a:xfrm rot="5400000">
            <a:off x="6052600" y="2595775"/>
            <a:ext cx="694200" cy="12900"/>
          </a:xfrm>
          <a:prstGeom prst="bentConnector4">
            <a:avLst>
              <a:gd fmla="val 30024" name="adj1"/>
              <a:gd fmla="val 1945930" name="adj2"/>
            </a:avLst>
          </a:prstGeom>
          <a:noFill/>
          <a:ln cap="flat" cmpd="sng" w="9525">
            <a:solidFill>
              <a:schemeClr val="dk2"/>
            </a:solidFill>
            <a:prstDash val="solid"/>
            <a:round/>
            <a:headEnd len="med" w="med" type="none"/>
            <a:tailEnd len="med" w="med" type="stealth"/>
          </a:ln>
        </p:spPr>
      </p:cxnSp>
      <p:cxnSp>
        <p:nvCxnSpPr>
          <p:cNvPr id="303" name="Google Shape;303;p30"/>
          <p:cNvCxnSpPr>
            <a:endCxn id="292" idx="1"/>
          </p:cNvCxnSpPr>
          <p:nvPr/>
        </p:nvCxnSpPr>
        <p:spPr>
          <a:xfrm rot="5400000">
            <a:off x="6055900" y="3292525"/>
            <a:ext cx="687600" cy="12900"/>
          </a:xfrm>
          <a:prstGeom prst="bentConnector4">
            <a:avLst>
              <a:gd fmla="val 29832" name="adj1"/>
              <a:gd fmla="val 1945930" name="adj2"/>
            </a:avLst>
          </a:prstGeom>
          <a:noFill/>
          <a:ln cap="flat" cmpd="sng" w="9525">
            <a:solidFill>
              <a:schemeClr val="dk2"/>
            </a:solidFill>
            <a:prstDash val="solid"/>
            <a:round/>
            <a:headEnd len="med" w="med" type="none"/>
            <a:tailEnd len="med" w="med" type="stealth"/>
          </a:ln>
        </p:spPr>
      </p:cxnSp>
      <p:cxnSp>
        <p:nvCxnSpPr>
          <p:cNvPr id="304" name="Google Shape;304;p30"/>
          <p:cNvCxnSpPr>
            <a:endCxn id="293" idx="1"/>
          </p:cNvCxnSpPr>
          <p:nvPr/>
        </p:nvCxnSpPr>
        <p:spPr>
          <a:xfrm rot="5400000">
            <a:off x="6050650" y="3980725"/>
            <a:ext cx="698100" cy="12900"/>
          </a:xfrm>
          <a:prstGeom prst="bentConnector4">
            <a:avLst>
              <a:gd fmla="val 30135" name="adj1"/>
              <a:gd fmla="val 1945930" name="adj2"/>
            </a:avLst>
          </a:prstGeom>
          <a:noFill/>
          <a:ln cap="flat" cmpd="sng" w="9525">
            <a:solidFill>
              <a:schemeClr val="dk2"/>
            </a:solidFill>
            <a:prstDash val="solid"/>
            <a:round/>
            <a:headEnd len="med" w="med" type="none"/>
            <a:tailEnd len="med" w="med" type="stealth"/>
          </a:ln>
        </p:spPr>
      </p:cxnSp>
      <p:sp>
        <p:nvSpPr>
          <p:cNvPr id="305" name="Google Shape;305;p3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 Diagram</a:t>
            </a:r>
            <a:endParaRPr/>
          </a:p>
        </p:txBody>
      </p:sp>
      <p:sp>
        <p:nvSpPr>
          <p:cNvPr id="311" name="Google Shape;311;p3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12" name="Google Shape;312;p31"/>
          <p:cNvPicPr preferRelativeResize="0"/>
          <p:nvPr/>
        </p:nvPicPr>
        <p:blipFill>
          <a:blip r:embed="rId3">
            <a:alphaModFix/>
          </a:blip>
          <a:stretch>
            <a:fillRect/>
          </a:stretch>
        </p:blipFill>
        <p:spPr>
          <a:xfrm>
            <a:off x="2418875" y="1075825"/>
            <a:ext cx="4533059" cy="3813526"/>
          </a:xfrm>
          <a:prstGeom prst="rect">
            <a:avLst/>
          </a:prstGeom>
          <a:noFill/>
          <a:ln>
            <a:noFill/>
          </a:ln>
        </p:spPr>
      </p:pic>
      <p:cxnSp>
        <p:nvCxnSpPr>
          <p:cNvPr id="313" name="Google Shape;313;p31"/>
          <p:cNvCxnSpPr/>
          <p:nvPr/>
        </p:nvCxnSpPr>
        <p:spPr>
          <a:xfrm>
            <a:off x="1646650" y="3654100"/>
            <a:ext cx="1017600" cy="0"/>
          </a:xfrm>
          <a:prstGeom prst="straightConnector1">
            <a:avLst/>
          </a:prstGeom>
          <a:noFill/>
          <a:ln cap="flat" cmpd="sng" w="9525">
            <a:solidFill>
              <a:schemeClr val="dk2"/>
            </a:solidFill>
            <a:prstDash val="solid"/>
            <a:round/>
            <a:headEnd len="med" w="med" type="none"/>
            <a:tailEnd len="med" w="med" type="triangle"/>
          </a:ln>
        </p:spPr>
      </p:cxnSp>
      <p:sp>
        <p:nvSpPr>
          <p:cNvPr id="314" name="Google Shape;314;p31"/>
          <p:cNvSpPr txBox="1"/>
          <p:nvPr/>
        </p:nvSpPr>
        <p:spPr>
          <a:xfrm>
            <a:off x="730825" y="3455200"/>
            <a:ext cx="10176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Dosis"/>
                <a:ea typeface="Dosis"/>
                <a:cs typeface="Dosis"/>
                <a:sym typeface="Dosis"/>
              </a:rPr>
              <a:t>pcf8574</a:t>
            </a:r>
            <a:endParaRPr sz="2000">
              <a:solidFill>
                <a:schemeClr val="dk1"/>
              </a:solidFill>
              <a:latin typeface="Dosis"/>
              <a:ea typeface="Dosis"/>
              <a:cs typeface="Dosis"/>
              <a:sym typeface="Dosis"/>
            </a:endParaRPr>
          </a:p>
        </p:txBody>
      </p:sp>
      <p:cxnSp>
        <p:nvCxnSpPr>
          <p:cNvPr id="315" name="Google Shape;315;p31"/>
          <p:cNvCxnSpPr/>
          <p:nvPr/>
        </p:nvCxnSpPr>
        <p:spPr>
          <a:xfrm>
            <a:off x="1549275" y="2339638"/>
            <a:ext cx="1017600" cy="0"/>
          </a:xfrm>
          <a:prstGeom prst="straightConnector1">
            <a:avLst/>
          </a:prstGeom>
          <a:noFill/>
          <a:ln cap="flat" cmpd="sng" w="9525">
            <a:solidFill>
              <a:schemeClr val="dk2"/>
            </a:solidFill>
            <a:prstDash val="solid"/>
            <a:round/>
            <a:headEnd len="med" w="med" type="none"/>
            <a:tailEnd len="med" w="med" type="triangle"/>
          </a:ln>
        </p:spPr>
      </p:cxnSp>
      <p:sp>
        <p:nvSpPr>
          <p:cNvPr id="316" name="Google Shape;316;p31"/>
          <p:cNvSpPr txBox="1"/>
          <p:nvPr/>
        </p:nvSpPr>
        <p:spPr>
          <a:xfrm>
            <a:off x="633450" y="2140738"/>
            <a:ext cx="10176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Dosis"/>
                <a:ea typeface="Dosis"/>
                <a:cs typeface="Dosis"/>
                <a:sym typeface="Dosis"/>
              </a:rPr>
              <a:t>ESP32 Feather</a:t>
            </a:r>
            <a:endParaRPr sz="2000">
              <a:solidFill>
                <a:schemeClr val="dk1"/>
              </a:solidFill>
              <a:latin typeface="Dosis"/>
              <a:ea typeface="Dosis"/>
              <a:cs typeface="Dosis"/>
              <a:sym typeface="Dosis"/>
            </a:endParaRPr>
          </a:p>
        </p:txBody>
      </p:sp>
      <p:cxnSp>
        <p:nvCxnSpPr>
          <p:cNvPr id="317" name="Google Shape;317;p31"/>
          <p:cNvCxnSpPr/>
          <p:nvPr/>
        </p:nvCxnSpPr>
        <p:spPr>
          <a:xfrm flipH="1">
            <a:off x="6211850" y="2140750"/>
            <a:ext cx="837300" cy="300"/>
          </a:xfrm>
          <a:prstGeom prst="straightConnector1">
            <a:avLst/>
          </a:prstGeom>
          <a:noFill/>
          <a:ln cap="flat" cmpd="sng" w="9525">
            <a:solidFill>
              <a:schemeClr val="dk2"/>
            </a:solidFill>
            <a:prstDash val="solid"/>
            <a:round/>
            <a:headEnd len="med" w="med" type="none"/>
            <a:tailEnd len="med" w="med" type="triangle"/>
          </a:ln>
        </p:spPr>
      </p:cxnSp>
      <p:sp>
        <p:nvSpPr>
          <p:cNvPr id="318" name="Google Shape;318;p31"/>
          <p:cNvSpPr txBox="1"/>
          <p:nvPr/>
        </p:nvSpPr>
        <p:spPr>
          <a:xfrm>
            <a:off x="7049150" y="1942000"/>
            <a:ext cx="1484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Dosis"/>
                <a:ea typeface="Dosis"/>
                <a:cs typeface="Dosis"/>
                <a:sym typeface="Dosis"/>
              </a:rPr>
              <a:t>Touchscreen</a:t>
            </a:r>
            <a:endParaRPr sz="2000">
              <a:solidFill>
                <a:schemeClr val="dk1"/>
              </a:solidFill>
              <a:latin typeface="Dosis"/>
              <a:ea typeface="Dosis"/>
              <a:cs typeface="Dosis"/>
              <a:sym typeface="Dosis"/>
            </a:endParaRPr>
          </a:p>
        </p:txBody>
      </p:sp>
      <p:sp>
        <p:nvSpPr>
          <p:cNvPr id="319" name="Google Shape;319;p31"/>
          <p:cNvSpPr txBox="1"/>
          <p:nvPr/>
        </p:nvSpPr>
        <p:spPr>
          <a:xfrm>
            <a:off x="7261950" y="2934525"/>
            <a:ext cx="1484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72C3"/>
                </a:solidFill>
                <a:latin typeface="Dosis"/>
                <a:ea typeface="Dosis"/>
                <a:cs typeface="Dosis"/>
                <a:sym typeface="Dosis"/>
              </a:rPr>
              <a:t>Blue ~ component PCB</a:t>
            </a:r>
            <a:endParaRPr sz="1600">
              <a:solidFill>
                <a:srgbClr val="4372C3"/>
              </a:solidFill>
              <a:latin typeface="Dosis"/>
              <a:ea typeface="Dosis"/>
              <a:cs typeface="Dosis"/>
              <a:sym typeface="Dosis"/>
            </a:endParaRPr>
          </a:p>
          <a:p>
            <a:pPr indent="0" lvl="0" marL="0" rtl="0" algn="l">
              <a:spcBef>
                <a:spcPts val="0"/>
              </a:spcBef>
              <a:spcAft>
                <a:spcPts val="0"/>
              </a:spcAft>
              <a:buNone/>
            </a:pPr>
            <a:r>
              <a:rPr lang="en" sz="1600">
                <a:solidFill>
                  <a:srgbClr val="1F1F1F"/>
                </a:solidFill>
                <a:latin typeface="Dosis"/>
                <a:ea typeface="Dosis"/>
                <a:cs typeface="Dosis"/>
                <a:sym typeface="Dosis"/>
              </a:rPr>
              <a:t>Black ~ Main PCB</a:t>
            </a:r>
            <a:endParaRPr sz="1600">
              <a:solidFill>
                <a:srgbClr val="1F1F1F"/>
              </a:solidFill>
              <a:latin typeface="Dosis"/>
              <a:ea typeface="Dosis"/>
              <a:cs typeface="Dosis"/>
              <a:sym typeface="Dosis"/>
            </a:endParaRPr>
          </a:p>
          <a:p>
            <a:pPr indent="0" lvl="0" marL="0" rtl="0" algn="l">
              <a:spcBef>
                <a:spcPts val="0"/>
              </a:spcBef>
              <a:spcAft>
                <a:spcPts val="0"/>
              </a:spcAft>
              <a:buNone/>
            </a:pPr>
            <a:r>
              <a:rPr lang="en" sz="1600">
                <a:solidFill>
                  <a:srgbClr val="6AA84F"/>
                </a:solidFill>
                <a:latin typeface="Dosis"/>
                <a:ea typeface="Dosis"/>
                <a:cs typeface="Dosis"/>
                <a:sym typeface="Dosis"/>
              </a:rPr>
              <a:t>Green ~ I2C connectors</a:t>
            </a:r>
            <a:endParaRPr sz="1600">
              <a:solidFill>
                <a:srgbClr val="6AA84F"/>
              </a:solidFill>
              <a:latin typeface="Dosis"/>
              <a:ea typeface="Dosis"/>
              <a:cs typeface="Dosis"/>
              <a:sym typeface="Dosis"/>
            </a:endParaRPr>
          </a:p>
        </p:txBody>
      </p:sp>
    </p:spTree>
  </p:cSld>
  <p:clrMapOvr>
    <a:masterClrMapping/>
  </p:clrMapOvr>
</p:sld>
</file>

<file path=ppt/theme/theme1.xml><?xml version="1.0" encoding="utf-8"?>
<a:theme xmlns:a="http://schemas.openxmlformats.org/drawingml/2006/main" xmlns:r="http://schemas.openxmlformats.org/officeDocument/2006/relationships" name="William template">
  <a:themeElements>
    <a:clrScheme name="Custom 347">
      <a:dk1>
        <a:srgbClr val="343764"/>
      </a:dk1>
      <a:lt1>
        <a:srgbClr val="FFFFFF"/>
      </a:lt1>
      <a:dk2>
        <a:srgbClr val="666666"/>
      </a:dk2>
      <a:lt2>
        <a:srgbClr val="E9EAFD"/>
      </a:lt2>
      <a:accent1>
        <a:srgbClr val="BBE617"/>
      </a:accent1>
      <a:accent2>
        <a:srgbClr val="4B508D"/>
      </a:accent2>
      <a:accent3>
        <a:srgbClr val="701C7F"/>
      </a:accent3>
      <a:accent4>
        <a:srgbClr val="BEC4E0"/>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